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74" r:id="rId3"/>
    <p:sldId id="333" r:id="rId4"/>
    <p:sldId id="309" r:id="rId5"/>
    <p:sldId id="334" r:id="rId6"/>
    <p:sldId id="259" r:id="rId7"/>
    <p:sldId id="272" r:id="rId8"/>
    <p:sldId id="278" r:id="rId9"/>
    <p:sldId id="279" r:id="rId10"/>
    <p:sldId id="345" r:id="rId11"/>
    <p:sldId id="346" r:id="rId12"/>
    <p:sldId id="347" r:id="rId13"/>
    <p:sldId id="348" r:id="rId14"/>
    <p:sldId id="350" r:id="rId15"/>
    <p:sldId id="351" r:id="rId16"/>
    <p:sldId id="352" r:id="rId17"/>
    <p:sldId id="356" r:id="rId18"/>
    <p:sldId id="357" r:id="rId19"/>
    <p:sldId id="358" r:id="rId20"/>
    <p:sldId id="359" r:id="rId21"/>
    <p:sldId id="361" r:id="rId22"/>
    <p:sldId id="362" r:id="rId23"/>
    <p:sldId id="364" r:id="rId24"/>
    <p:sldId id="365" r:id="rId25"/>
    <p:sldId id="368" r:id="rId26"/>
    <p:sldId id="369" r:id="rId27"/>
    <p:sldId id="371" r:id="rId28"/>
    <p:sldId id="373" r:id="rId29"/>
    <p:sldId id="375" r:id="rId30"/>
    <p:sldId id="377" r:id="rId31"/>
    <p:sldId id="378" r:id="rId32"/>
    <p:sldId id="379" r:id="rId33"/>
    <p:sldId id="280" r:id="rId34"/>
    <p:sldId id="263" r:id="rId35"/>
    <p:sldId id="397" r:id="rId36"/>
    <p:sldId id="389" r:id="rId37"/>
    <p:sldId id="391" r:id="rId38"/>
    <p:sldId id="392" r:id="rId39"/>
    <p:sldId id="394" r:id="rId40"/>
    <p:sldId id="293" r:id="rId41"/>
    <p:sldId id="386" r:id="rId42"/>
    <p:sldId id="387" r:id="rId43"/>
    <p:sldId id="337" r:id="rId44"/>
    <p:sldId id="297" r:id="rId45"/>
    <p:sldId id="331" r:id="rId46"/>
    <p:sldId id="332" r:id="rId4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9E39"/>
    <a:srgbClr val="E1E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715" autoAdjust="0"/>
  </p:normalViewPr>
  <p:slideViewPr>
    <p:cSldViewPr snapToGrid="0">
      <p:cViewPr varScale="1">
        <p:scale>
          <a:sx n="64" d="100"/>
          <a:sy n="64" d="100"/>
        </p:scale>
        <p:origin x="9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keel.ishaq\Desktop\Working\data%20fi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keel.ishaq\Desktop\Working\data%20fil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smtClean="0"/>
              <a:t>No of Loans Disbursed Every Year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'loans '!$C$2</c:f>
              <c:strCache>
                <c:ptCount val="1"/>
                <c:pt idx="0">
                  <c:v>No of Loans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'loans '!$B$3:$B$19</c:f>
              <c:strCache>
                <c:ptCount val="17"/>
                <c:pt idx="0">
                  <c:v>2001-2002</c:v>
                </c:pt>
                <c:pt idx="1">
                  <c:v>2002-2003</c:v>
                </c:pt>
                <c:pt idx="2">
                  <c:v>2003-2004</c:v>
                </c:pt>
                <c:pt idx="3">
                  <c:v>2004-2005</c:v>
                </c:pt>
                <c:pt idx="4">
                  <c:v>2005-2006</c:v>
                </c:pt>
                <c:pt idx="5">
                  <c:v>2006-2007</c:v>
                </c:pt>
                <c:pt idx="6">
                  <c:v>2007-2008</c:v>
                </c:pt>
                <c:pt idx="7">
                  <c:v>2008-2009</c:v>
                </c:pt>
                <c:pt idx="8">
                  <c:v>2009-2010</c:v>
                </c:pt>
                <c:pt idx="9">
                  <c:v>2010-2011</c:v>
                </c:pt>
                <c:pt idx="10">
                  <c:v>2011-2012</c:v>
                </c:pt>
                <c:pt idx="11">
                  <c:v>2012-2013</c:v>
                </c:pt>
                <c:pt idx="12">
                  <c:v>2013-2014</c:v>
                </c:pt>
                <c:pt idx="13">
                  <c:v>2014-2015</c:v>
                </c:pt>
                <c:pt idx="14">
                  <c:v>2015-2016</c:v>
                </c:pt>
                <c:pt idx="15">
                  <c:v>2016-2017</c:v>
                </c:pt>
                <c:pt idx="16">
                  <c:v>2017-2018 (Mar-18)</c:v>
                </c:pt>
              </c:strCache>
            </c:strRef>
          </c:cat>
          <c:val>
            <c:numRef>
              <c:f>'loans '!$C$3:$C$19</c:f>
              <c:numCache>
                <c:formatCode>_(* #,##0_);_(* \(#,##0\);_(* "-"??_);_(@_)</c:formatCode>
                <c:ptCount val="17"/>
                <c:pt idx="0">
                  <c:v>192</c:v>
                </c:pt>
                <c:pt idx="1">
                  <c:v>282</c:v>
                </c:pt>
                <c:pt idx="2">
                  <c:v>832</c:v>
                </c:pt>
                <c:pt idx="3">
                  <c:v>3124</c:v>
                </c:pt>
                <c:pt idx="4">
                  <c:v>6264</c:v>
                </c:pt>
                <c:pt idx="5">
                  <c:v>8674</c:v>
                </c:pt>
                <c:pt idx="6">
                  <c:v>11388</c:v>
                </c:pt>
                <c:pt idx="7">
                  <c:v>13821</c:v>
                </c:pt>
                <c:pt idx="8">
                  <c:v>21073</c:v>
                </c:pt>
                <c:pt idx="9">
                  <c:v>34194</c:v>
                </c:pt>
                <c:pt idx="10">
                  <c:v>67683</c:v>
                </c:pt>
                <c:pt idx="11">
                  <c:v>159138</c:v>
                </c:pt>
                <c:pt idx="12">
                  <c:v>234883</c:v>
                </c:pt>
                <c:pt idx="13">
                  <c:v>367798</c:v>
                </c:pt>
                <c:pt idx="14">
                  <c:v>496458</c:v>
                </c:pt>
                <c:pt idx="15">
                  <c:v>619396</c:v>
                </c:pt>
                <c:pt idx="16">
                  <c:v>520332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C-4F99-B51A-9FFF7797DB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0368512"/>
        <c:axId val="580371136"/>
      </c:barChart>
      <c:catAx>
        <c:axId val="58036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371136"/>
        <c:crosses val="autoZero"/>
        <c:auto val="1"/>
        <c:lblAlgn val="ctr"/>
        <c:lblOffset val="100"/>
        <c:noMultiLvlLbl val="0"/>
      </c:catAx>
      <c:valAx>
        <c:axId val="58037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36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Growth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'no of branches and staff'!$B$2</c:f>
              <c:strCache>
                <c:ptCount val="1"/>
                <c:pt idx="0">
                  <c:v>No.of Branches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 of branches and staff'!$A$3:$A$19</c:f>
              <c:strCache>
                <c:ptCount val="17"/>
                <c:pt idx="0">
                  <c:v>2001-2002</c:v>
                </c:pt>
                <c:pt idx="1">
                  <c:v>2002-2003</c:v>
                </c:pt>
                <c:pt idx="2">
                  <c:v>2003-2004</c:v>
                </c:pt>
                <c:pt idx="3">
                  <c:v>2004-2005</c:v>
                </c:pt>
                <c:pt idx="4">
                  <c:v>2005-2006</c:v>
                </c:pt>
                <c:pt idx="5">
                  <c:v>2006-2007</c:v>
                </c:pt>
                <c:pt idx="6">
                  <c:v>2007-2008</c:v>
                </c:pt>
                <c:pt idx="7">
                  <c:v>2008-2009</c:v>
                </c:pt>
                <c:pt idx="8">
                  <c:v>2009-2010</c:v>
                </c:pt>
                <c:pt idx="9">
                  <c:v>2010-2011</c:v>
                </c:pt>
                <c:pt idx="10">
                  <c:v>2011-2012</c:v>
                </c:pt>
                <c:pt idx="11">
                  <c:v>2012-2013</c:v>
                </c:pt>
                <c:pt idx="12">
                  <c:v>2013-2014</c:v>
                </c:pt>
                <c:pt idx="13">
                  <c:v>2014-2015</c:v>
                </c:pt>
                <c:pt idx="14">
                  <c:v>2015-2016</c:v>
                </c:pt>
                <c:pt idx="15">
                  <c:v>2016-2017</c:v>
                </c:pt>
                <c:pt idx="16">
                  <c:v>2017-2018 (Mar-18)</c:v>
                </c:pt>
              </c:strCache>
            </c:strRef>
          </c:cat>
          <c:val>
            <c:numRef>
              <c:f>'no of branches and staff'!$B$3:$B$19</c:f>
              <c:numCache>
                <c:formatCode>_(* #,##0_);_(* \(#,##0\);_(* "-"??_);_(@_)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11</c:v>
                </c:pt>
                <c:pt idx="5">
                  <c:v>18</c:v>
                </c:pt>
                <c:pt idx="6">
                  <c:v>20</c:v>
                </c:pt>
                <c:pt idx="7">
                  <c:v>22</c:v>
                </c:pt>
                <c:pt idx="8">
                  <c:v>36</c:v>
                </c:pt>
                <c:pt idx="9">
                  <c:v>60</c:v>
                </c:pt>
                <c:pt idx="10">
                  <c:v>81</c:v>
                </c:pt>
                <c:pt idx="11">
                  <c:v>169</c:v>
                </c:pt>
                <c:pt idx="12">
                  <c:v>271</c:v>
                </c:pt>
                <c:pt idx="13">
                  <c:v>357</c:v>
                </c:pt>
                <c:pt idx="14">
                  <c:v>500</c:v>
                </c:pt>
                <c:pt idx="15">
                  <c:v>683</c:v>
                </c:pt>
                <c:pt idx="16">
                  <c:v>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6F-48E7-8A34-1A1833EDEB3A}"/>
            </c:ext>
          </c:extLst>
        </c:ser>
        <c:ser>
          <c:idx val="1"/>
          <c:order val="1"/>
          <c:tx>
            <c:strRef>
              <c:f>'no of branches and staff'!$C$2</c:f>
              <c:strCache>
                <c:ptCount val="1"/>
                <c:pt idx="0">
                  <c:v>staff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 of branches and staff'!$A$3:$A$19</c:f>
              <c:strCache>
                <c:ptCount val="17"/>
                <c:pt idx="0">
                  <c:v>2001-2002</c:v>
                </c:pt>
                <c:pt idx="1">
                  <c:v>2002-2003</c:v>
                </c:pt>
                <c:pt idx="2">
                  <c:v>2003-2004</c:v>
                </c:pt>
                <c:pt idx="3">
                  <c:v>2004-2005</c:v>
                </c:pt>
                <c:pt idx="4">
                  <c:v>2005-2006</c:v>
                </c:pt>
                <c:pt idx="5">
                  <c:v>2006-2007</c:v>
                </c:pt>
                <c:pt idx="6">
                  <c:v>2007-2008</c:v>
                </c:pt>
                <c:pt idx="7">
                  <c:v>2008-2009</c:v>
                </c:pt>
                <c:pt idx="8">
                  <c:v>2009-2010</c:v>
                </c:pt>
                <c:pt idx="9">
                  <c:v>2010-2011</c:v>
                </c:pt>
                <c:pt idx="10">
                  <c:v>2011-2012</c:v>
                </c:pt>
                <c:pt idx="11">
                  <c:v>2012-2013</c:v>
                </c:pt>
                <c:pt idx="12">
                  <c:v>2013-2014</c:v>
                </c:pt>
                <c:pt idx="13">
                  <c:v>2014-2015</c:v>
                </c:pt>
                <c:pt idx="14">
                  <c:v>2015-2016</c:v>
                </c:pt>
                <c:pt idx="15">
                  <c:v>2016-2017</c:v>
                </c:pt>
                <c:pt idx="16">
                  <c:v>2017-2018 (Mar-18)</c:v>
                </c:pt>
              </c:strCache>
            </c:strRef>
          </c:cat>
          <c:val>
            <c:numRef>
              <c:f>'no of branches and staff'!$C$3:$C$19</c:f>
              <c:numCache>
                <c:formatCode>_(* #,##0_);_(* \(#,##0\);_(* "-"??_);_(@_)</c:formatCode>
                <c:ptCount val="17"/>
                <c:pt idx="0">
                  <c:v>3</c:v>
                </c:pt>
                <c:pt idx="1">
                  <c:v>3</c:v>
                </c:pt>
                <c:pt idx="2">
                  <c:v>12</c:v>
                </c:pt>
                <c:pt idx="3">
                  <c:v>32</c:v>
                </c:pt>
                <c:pt idx="4">
                  <c:v>50</c:v>
                </c:pt>
                <c:pt idx="5">
                  <c:v>75</c:v>
                </c:pt>
                <c:pt idx="6">
                  <c:v>76</c:v>
                </c:pt>
                <c:pt idx="7">
                  <c:v>90</c:v>
                </c:pt>
                <c:pt idx="8">
                  <c:v>181</c:v>
                </c:pt>
                <c:pt idx="9">
                  <c:v>358</c:v>
                </c:pt>
                <c:pt idx="10">
                  <c:v>505</c:v>
                </c:pt>
                <c:pt idx="11">
                  <c:v>858</c:v>
                </c:pt>
                <c:pt idx="12">
                  <c:v>1600</c:v>
                </c:pt>
                <c:pt idx="13">
                  <c:v>2007</c:v>
                </c:pt>
                <c:pt idx="14">
                  <c:v>2915</c:v>
                </c:pt>
                <c:pt idx="15">
                  <c:v>3683</c:v>
                </c:pt>
                <c:pt idx="16">
                  <c:v>4108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6F-48E7-8A34-1A1833EDEB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625665304"/>
        <c:axId val="625661696"/>
        <c:axId val="0"/>
      </c:bar3DChart>
      <c:catAx>
        <c:axId val="625665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5661696"/>
        <c:crosses val="autoZero"/>
        <c:auto val="1"/>
        <c:lblAlgn val="ctr"/>
        <c:lblOffset val="100"/>
        <c:noMultiLvlLbl val="0"/>
      </c:catAx>
      <c:valAx>
        <c:axId val="625661696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625665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0345540972167665"/>
          <c:y val="0.1080443068481934"/>
          <c:w val="0.1566124076782002"/>
          <c:h val="8.70615832647344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7486FE-0586-4087-9F36-8586BAF75A08}" type="doc">
      <dgm:prSet loTypeId="urn:microsoft.com/office/officeart/2005/8/layout/cycle3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4BDCCA7-01C6-48E2-819E-47FBA842740C}">
      <dgm:prSet phldrT="[Text]" custT="1"/>
      <dgm:spPr/>
      <dgm:t>
        <a:bodyPr/>
        <a:lstStyle/>
        <a:p>
          <a:r>
            <a:rPr lang="en-US" sz="2200" b="1" dirty="0" smtClean="0"/>
            <a:t>Branch Opening</a:t>
          </a:r>
          <a:endParaRPr lang="en-US" sz="2200" b="1" dirty="0"/>
        </a:p>
      </dgm:t>
    </dgm:pt>
    <dgm:pt modelId="{6CE591D5-A36F-4391-ABAC-E8D8D5E64612}" type="parTrans" cxnId="{8A3959F7-65BC-489B-B9B8-FC79C6C76635}">
      <dgm:prSet/>
      <dgm:spPr/>
      <dgm:t>
        <a:bodyPr/>
        <a:lstStyle/>
        <a:p>
          <a:endParaRPr lang="en-US"/>
        </a:p>
      </dgm:t>
    </dgm:pt>
    <dgm:pt modelId="{9EA7E339-48D7-4CF6-8653-410AC64DBB10}" type="sibTrans" cxnId="{8A3959F7-65BC-489B-B9B8-FC79C6C76635}">
      <dgm:prSet/>
      <dgm:spPr/>
      <dgm:t>
        <a:bodyPr/>
        <a:lstStyle/>
        <a:p>
          <a:endParaRPr lang="en-US"/>
        </a:p>
      </dgm:t>
    </dgm:pt>
    <dgm:pt modelId="{BCFA9FAB-297A-46C2-B44C-AE716105DC96}">
      <dgm:prSet phldrT="[Text]" custT="1"/>
      <dgm:spPr/>
      <dgm:t>
        <a:bodyPr/>
        <a:lstStyle/>
        <a:p>
          <a:r>
            <a:rPr lang="en-US" sz="1600" dirty="0" smtClean="0"/>
            <a:t>Community Awareness</a:t>
          </a:r>
          <a:endParaRPr lang="en-US" sz="1600" dirty="0"/>
        </a:p>
      </dgm:t>
    </dgm:pt>
    <dgm:pt modelId="{8D1F17D2-EB46-403D-96A8-8BD0D8AA1DA7}" type="parTrans" cxnId="{410A5539-2055-4D06-AA1F-6B8CF7773E79}">
      <dgm:prSet/>
      <dgm:spPr/>
      <dgm:t>
        <a:bodyPr/>
        <a:lstStyle/>
        <a:p>
          <a:endParaRPr lang="en-US"/>
        </a:p>
      </dgm:t>
    </dgm:pt>
    <dgm:pt modelId="{6494497C-A664-4EAB-99B1-8185013E88BE}" type="sibTrans" cxnId="{410A5539-2055-4D06-AA1F-6B8CF7773E79}">
      <dgm:prSet/>
      <dgm:spPr/>
      <dgm:t>
        <a:bodyPr/>
        <a:lstStyle/>
        <a:p>
          <a:endParaRPr lang="en-US"/>
        </a:p>
      </dgm:t>
    </dgm:pt>
    <dgm:pt modelId="{1FEA707B-3EE3-453F-969C-618156C5A73B}">
      <dgm:prSet phldrT="[Text]" custT="1"/>
      <dgm:spPr/>
      <dgm:t>
        <a:bodyPr/>
        <a:lstStyle/>
        <a:p>
          <a:r>
            <a:rPr lang="en-US" sz="1600" dirty="0" smtClean="0"/>
            <a:t>Loan Approval Committee</a:t>
          </a:r>
          <a:endParaRPr lang="en-US" sz="1600" dirty="0"/>
        </a:p>
      </dgm:t>
    </dgm:pt>
    <dgm:pt modelId="{40D4377D-B97E-477B-B072-D70DF701131E}" type="parTrans" cxnId="{5DABE1B0-5311-430A-ABB7-B19634E1C7AC}">
      <dgm:prSet/>
      <dgm:spPr/>
      <dgm:t>
        <a:bodyPr/>
        <a:lstStyle/>
        <a:p>
          <a:endParaRPr lang="en-US"/>
        </a:p>
      </dgm:t>
    </dgm:pt>
    <dgm:pt modelId="{6CCAFD6D-3A23-414D-84C2-0DBFC66A5821}" type="sibTrans" cxnId="{5DABE1B0-5311-430A-ABB7-B19634E1C7AC}">
      <dgm:prSet/>
      <dgm:spPr/>
      <dgm:t>
        <a:bodyPr/>
        <a:lstStyle/>
        <a:p>
          <a:endParaRPr lang="en-US"/>
        </a:p>
      </dgm:t>
    </dgm:pt>
    <dgm:pt modelId="{2FA4F783-9667-405E-B78D-F86D3DA8DBA5}">
      <dgm:prSet phldrT="[Text]" custT="1"/>
      <dgm:spPr/>
      <dgm:t>
        <a:bodyPr/>
        <a:lstStyle/>
        <a:p>
          <a:r>
            <a:rPr lang="en-US" sz="1600" dirty="0" smtClean="0"/>
            <a:t>Funds Request and Transfer</a:t>
          </a:r>
          <a:endParaRPr lang="en-US" sz="1600" dirty="0"/>
        </a:p>
      </dgm:t>
    </dgm:pt>
    <dgm:pt modelId="{B2FFB10D-527D-4ECC-9724-19F57D89C590}" type="parTrans" cxnId="{CAA5D5AE-A215-4F2E-828D-6E110E7C085B}">
      <dgm:prSet/>
      <dgm:spPr/>
      <dgm:t>
        <a:bodyPr/>
        <a:lstStyle/>
        <a:p>
          <a:endParaRPr lang="en-US"/>
        </a:p>
      </dgm:t>
    </dgm:pt>
    <dgm:pt modelId="{C6BCC525-C973-4058-B02A-60603CDCC401}" type="sibTrans" cxnId="{CAA5D5AE-A215-4F2E-828D-6E110E7C085B}">
      <dgm:prSet/>
      <dgm:spPr/>
      <dgm:t>
        <a:bodyPr/>
        <a:lstStyle/>
        <a:p>
          <a:endParaRPr lang="en-US"/>
        </a:p>
      </dgm:t>
    </dgm:pt>
    <dgm:pt modelId="{AC1BD146-9A02-4353-9849-D8B3665CB239}">
      <dgm:prSet phldrT="[Text]" custT="1"/>
      <dgm:spPr/>
      <dgm:t>
        <a:bodyPr/>
        <a:lstStyle/>
        <a:p>
          <a:r>
            <a:rPr lang="en-US" sz="1400" dirty="0" smtClean="0"/>
            <a:t>Disbursement in Mosque/Church</a:t>
          </a:r>
          <a:endParaRPr lang="en-US" sz="1400" dirty="0"/>
        </a:p>
      </dgm:t>
    </dgm:pt>
    <dgm:pt modelId="{C992C1A7-E766-4303-87E9-20255E5A38A8}" type="parTrans" cxnId="{D2654241-3EEB-418A-84E6-BA8AC187A692}">
      <dgm:prSet/>
      <dgm:spPr/>
      <dgm:t>
        <a:bodyPr/>
        <a:lstStyle/>
        <a:p>
          <a:endParaRPr lang="en-US"/>
        </a:p>
      </dgm:t>
    </dgm:pt>
    <dgm:pt modelId="{A691F68F-2CE8-4CD7-8679-D25A0AF63AE5}" type="sibTrans" cxnId="{D2654241-3EEB-418A-84E6-BA8AC187A692}">
      <dgm:prSet/>
      <dgm:spPr/>
      <dgm:t>
        <a:bodyPr/>
        <a:lstStyle/>
        <a:p>
          <a:endParaRPr lang="en-US"/>
        </a:p>
      </dgm:t>
    </dgm:pt>
    <dgm:pt modelId="{BF00A4A1-6B93-424F-AC9E-82F3A89EF69D}">
      <dgm:prSet custT="1"/>
      <dgm:spPr/>
      <dgm:t>
        <a:bodyPr/>
        <a:lstStyle/>
        <a:p>
          <a:r>
            <a:rPr lang="en-US" sz="1600" dirty="0" smtClean="0"/>
            <a:t>First Visit</a:t>
          </a:r>
          <a:endParaRPr lang="en-US" sz="1600" dirty="0"/>
        </a:p>
      </dgm:t>
    </dgm:pt>
    <dgm:pt modelId="{5A5CAAB3-0882-4CD8-BFF2-1E3C5573EC87}" type="parTrans" cxnId="{F7992551-D206-4777-9166-A79E24D05190}">
      <dgm:prSet/>
      <dgm:spPr/>
      <dgm:t>
        <a:bodyPr/>
        <a:lstStyle/>
        <a:p>
          <a:endParaRPr lang="en-US"/>
        </a:p>
      </dgm:t>
    </dgm:pt>
    <dgm:pt modelId="{8768A82C-3E66-4B41-A3DD-663193E0316C}" type="sibTrans" cxnId="{F7992551-D206-4777-9166-A79E24D05190}">
      <dgm:prSet/>
      <dgm:spPr/>
      <dgm:t>
        <a:bodyPr/>
        <a:lstStyle/>
        <a:p>
          <a:endParaRPr lang="en-US"/>
        </a:p>
      </dgm:t>
    </dgm:pt>
    <dgm:pt modelId="{8DABC065-2EBE-4B5A-98E3-DFF5DBAF78B2}">
      <dgm:prSet custT="1"/>
      <dgm:spPr/>
      <dgm:t>
        <a:bodyPr/>
        <a:lstStyle/>
        <a:p>
          <a:r>
            <a:rPr lang="en-US" sz="1600" dirty="0" smtClean="0"/>
            <a:t>Business Appraisal</a:t>
          </a:r>
          <a:endParaRPr lang="en-US" sz="1600" dirty="0"/>
        </a:p>
      </dgm:t>
    </dgm:pt>
    <dgm:pt modelId="{9263B6FF-100C-49D1-B839-A18AE7A3CB62}" type="parTrans" cxnId="{B80A24FD-00A8-45D8-B614-80D65B741BF9}">
      <dgm:prSet/>
      <dgm:spPr/>
      <dgm:t>
        <a:bodyPr/>
        <a:lstStyle/>
        <a:p>
          <a:endParaRPr lang="en-US"/>
        </a:p>
      </dgm:t>
    </dgm:pt>
    <dgm:pt modelId="{F72BDEBD-F83D-4460-B34D-6B2EDA600EDF}" type="sibTrans" cxnId="{B80A24FD-00A8-45D8-B614-80D65B741BF9}">
      <dgm:prSet/>
      <dgm:spPr/>
      <dgm:t>
        <a:bodyPr/>
        <a:lstStyle/>
        <a:p>
          <a:endParaRPr lang="en-US"/>
        </a:p>
      </dgm:t>
    </dgm:pt>
    <dgm:pt modelId="{A0476318-9C85-43FA-89E2-725606FD5A92}">
      <dgm:prSet custT="1"/>
      <dgm:spPr/>
      <dgm:t>
        <a:bodyPr/>
        <a:lstStyle/>
        <a:p>
          <a:r>
            <a:rPr lang="en-US" sz="1600" dirty="0" smtClean="0"/>
            <a:t>Application Receiving</a:t>
          </a:r>
          <a:endParaRPr lang="en-US" sz="1600" dirty="0"/>
        </a:p>
      </dgm:t>
    </dgm:pt>
    <dgm:pt modelId="{F5B4D40D-0948-49D0-AD52-C73280D5F1EB}" type="parTrans" cxnId="{D5A54E39-2781-4A44-A8C1-7F4CF4E41AB9}">
      <dgm:prSet/>
      <dgm:spPr/>
      <dgm:t>
        <a:bodyPr/>
        <a:lstStyle/>
        <a:p>
          <a:endParaRPr lang="en-US"/>
        </a:p>
      </dgm:t>
    </dgm:pt>
    <dgm:pt modelId="{C4682013-1D27-4366-8DA4-4D01253C38FF}" type="sibTrans" cxnId="{D5A54E39-2781-4A44-A8C1-7F4CF4E41AB9}">
      <dgm:prSet/>
      <dgm:spPr/>
      <dgm:t>
        <a:bodyPr/>
        <a:lstStyle/>
        <a:p>
          <a:endParaRPr lang="en-US"/>
        </a:p>
      </dgm:t>
    </dgm:pt>
    <dgm:pt modelId="{D8F0A394-83D3-458D-AC44-D220634F0CD3}">
      <dgm:prSet custT="1"/>
      <dgm:spPr/>
      <dgm:t>
        <a:bodyPr/>
        <a:lstStyle/>
        <a:p>
          <a:r>
            <a:rPr lang="en-US" sz="1600" dirty="0" smtClean="0"/>
            <a:t>2</a:t>
          </a:r>
          <a:r>
            <a:rPr lang="en-US" sz="1600" baseline="30000" dirty="0" smtClean="0"/>
            <a:t>nd</a:t>
          </a:r>
          <a:r>
            <a:rPr lang="en-US" sz="1600" dirty="0" smtClean="0"/>
            <a:t> Visit &amp; Meeting in Mosque/Church</a:t>
          </a:r>
          <a:endParaRPr lang="en-US" sz="1600" dirty="0"/>
        </a:p>
      </dgm:t>
    </dgm:pt>
    <dgm:pt modelId="{491EA7ED-3393-48A9-B1F0-6B4908E4230C}" type="parTrans" cxnId="{06BD5CCB-F30E-4FA2-A8F2-27499BC6DC1F}">
      <dgm:prSet/>
      <dgm:spPr/>
      <dgm:t>
        <a:bodyPr/>
        <a:lstStyle/>
        <a:p>
          <a:endParaRPr lang="en-US"/>
        </a:p>
      </dgm:t>
    </dgm:pt>
    <dgm:pt modelId="{F73A7B35-053F-486D-80B1-8627404A5FDC}" type="sibTrans" cxnId="{06BD5CCB-F30E-4FA2-A8F2-27499BC6DC1F}">
      <dgm:prSet/>
      <dgm:spPr/>
      <dgm:t>
        <a:bodyPr/>
        <a:lstStyle/>
        <a:p>
          <a:endParaRPr lang="en-US"/>
        </a:p>
      </dgm:t>
    </dgm:pt>
    <dgm:pt modelId="{DBF3833A-E9F6-4F43-B5A8-A4055F2FB756}">
      <dgm:prSet custT="1"/>
      <dgm:spPr/>
      <dgm:t>
        <a:bodyPr/>
        <a:lstStyle/>
        <a:p>
          <a:r>
            <a:rPr lang="en-US" sz="1600" dirty="0" smtClean="0"/>
            <a:t>Monitoring</a:t>
          </a:r>
          <a:endParaRPr lang="en-US" sz="1600" dirty="0"/>
        </a:p>
      </dgm:t>
    </dgm:pt>
    <dgm:pt modelId="{EFD74F9B-0E07-4427-BB7E-4DC9A375FD6C}" type="parTrans" cxnId="{BB211616-D226-41B2-AD8A-2637C9E7E7AE}">
      <dgm:prSet/>
      <dgm:spPr/>
      <dgm:t>
        <a:bodyPr/>
        <a:lstStyle/>
        <a:p>
          <a:endParaRPr lang="en-US"/>
        </a:p>
      </dgm:t>
    </dgm:pt>
    <dgm:pt modelId="{3AB15506-CC0F-4D3D-A2AD-95802AE7CDBA}" type="sibTrans" cxnId="{BB211616-D226-41B2-AD8A-2637C9E7E7AE}">
      <dgm:prSet/>
      <dgm:spPr/>
      <dgm:t>
        <a:bodyPr/>
        <a:lstStyle/>
        <a:p>
          <a:endParaRPr lang="en-US"/>
        </a:p>
      </dgm:t>
    </dgm:pt>
    <dgm:pt modelId="{1991423D-4B2C-40A8-B867-ED558EB0E7AB}">
      <dgm:prSet custT="1"/>
      <dgm:spPr/>
      <dgm:t>
        <a:bodyPr/>
        <a:lstStyle/>
        <a:p>
          <a:r>
            <a:rPr lang="en-US" sz="1600" dirty="0" smtClean="0"/>
            <a:t>Recovery</a:t>
          </a:r>
          <a:endParaRPr lang="en-US" sz="1600" dirty="0"/>
        </a:p>
      </dgm:t>
    </dgm:pt>
    <dgm:pt modelId="{EA3E38B6-3088-43CD-B36C-BA2B65EFB722}" type="parTrans" cxnId="{CA9A4B41-3BEF-4EC8-9037-BED27287ABF3}">
      <dgm:prSet/>
      <dgm:spPr/>
      <dgm:t>
        <a:bodyPr/>
        <a:lstStyle/>
        <a:p>
          <a:endParaRPr lang="en-US"/>
        </a:p>
      </dgm:t>
    </dgm:pt>
    <dgm:pt modelId="{EC186D6D-F924-44F8-A763-5D3EDAEBFB46}" type="sibTrans" cxnId="{CA9A4B41-3BEF-4EC8-9037-BED27287ABF3}">
      <dgm:prSet/>
      <dgm:spPr/>
      <dgm:t>
        <a:bodyPr/>
        <a:lstStyle/>
        <a:p>
          <a:endParaRPr lang="en-US"/>
        </a:p>
      </dgm:t>
    </dgm:pt>
    <dgm:pt modelId="{1064458D-34FC-4F28-968E-532BED6DFC06}">
      <dgm:prSet custT="1"/>
      <dgm:spPr/>
      <dgm:t>
        <a:bodyPr/>
        <a:lstStyle/>
        <a:p>
          <a:r>
            <a:rPr lang="en-US" sz="1300" dirty="0" smtClean="0"/>
            <a:t>Group/or individual Case Formation</a:t>
          </a:r>
          <a:endParaRPr lang="en-GB" sz="1300" dirty="0"/>
        </a:p>
      </dgm:t>
    </dgm:pt>
    <dgm:pt modelId="{5DCB65EC-EDA3-404A-BAF5-03E5DFED5797}" type="parTrans" cxnId="{C129E8A4-A07B-49B8-830F-288EF109E3FD}">
      <dgm:prSet/>
      <dgm:spPr/>
      <dgm:t>
        <a:bodyPr/>
        <a:lstStyle/>
        <a:p>
          <a:endParaRPr lang="en-GB"/>
        </a:p>
      </dgm:t>
    </dgm:pt>
    <dgm:pt modelId="{04FABEA5-A5D3-4132-9A89-A0C974A3B3F5}" type="sibTrans" cxnId="{C129E8A4-A07B-49B8-830F-288EF109E3FD}">
      <dgm:prSet/>
      <dgm:spPr/>
      <dgm:t>
        <a:bodyPr/>
        <a:lstStyle/>
        <a:p>
          <a:endParaRPr lang="en-GB"/>
        </a:p>
      </dgm:t>
    </dgm:pt>
    <dgm:pt modelId="{E29E23EF-09D6-4EF6-A3E2-818338B6D996}" type="pres">
      <dgm:prSet presAssocID="{F87486FE-0586-4087-9F36-8586BAF75A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CC5051-9350-439D-AFD9-AC2B13723B8C}" type="pres">
      <dgm:prSet presAssocID="{F87486FE-0586-4087-9F36-8586BAF75A08}" presName="cycle" presStyleCnt="0"/>
      <dgm:spPr/>
      <dgm:t>
        <a:bodyPr/>
        <a:lstStyle/>
        <a:p>
          <a:endParaRPr lang="en-US"/>
        </a:p>
      </dgm:t>
    </dgm:pt>
    <dgm:pt modelId="{8C0F1C23-7E98-4BE6-8BA0-E116833E2E20}" type="pres">
      <dgm:prSet presAssocID="{54BDCCA7-01C6-48E2-819E-47FBA842740C}" presName="nodeFirstNode" presStyleLbl="node1" presStyleIdx="0" presStyleCnt="12" custScaleX="133294" custScaleY="255398" custRadScaleRad="89313" custRadScaleInc="2399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72D5DF7-EB51-4DEF-AD94-7D02E523B1C4}" type="pres">
      <dgm:prSet presAssocID="{9EA7E339-48D7-4CF6-8653-410AC64DBB10}" presName="sibTransFirstNode" presStyleLbl="bgShp" presStyleIdx="0" presStyleCnt="1" custScaleX="106662" custLinFactNeighborX="-1853" custLinFactNeighborY="272"/>
      <dgm:spPr/>
      <dgm:t>
        <a:bodyPr/>
        <a:lstStyle/>
        <a:p>
          <a:endParaRPr lang="en-US"/>
        </a:p>
      </dgm:t>
    </dgm:pt>
    <dgm:pt modelId="{6D1E4200-3DAB-4AB3-8287-30FC7BBD20E3}" type="pres">
      <dgm:prSet presAssocID="{BCFA9FAB-297A-46C2-B44C-AE716105DC96}" presName="nodeFollowingNodes" presStyleLbl="node1" presStyleIdx="1" presStyleCnt="12" custRadScaleRad="119548" custRadScaleInc="41633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CD278C17-0ABB-4CC5-A970-9BF0A345B5C5}" type="pres">
      <dgm:prSet presAssocID="{A0476318-9C85-43FA-89E2-725606FD5A92}" presName="nodeFollowingNodes" presStyleLbl="node1" presStyleIdx="2" presStyleCnt="12" custRadScaleRad="115183" custRadScaleInc="16487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DF5CA5AF-B45F-4BCC-9E41-EB3526990A3A}" type="pres">
      <dgm:prSet presAssocID="{1064458D-34FC-4F28-968E-532BED6DFC06}" presName="nodeFollowingNodes" presStyleLbl="node1" presStyleIdx="3" presStyleCnt="12" custScaleX="106404" custScaleY="106620" custRadScaleRad="114032" custRadScaleInc="-2784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745C1D0D-32D2-4DCB-AEC5-E4D772656FCA}" type="pres">
      <dgm:prSet presAssocID="{BF00A4A1-6B93-424F-AC9E-82F3A89EF69D}" presName="nodeFollowingNodes" presStyleLbl="node1" presStyleIdx="4" presStyleCnt="12" custRadScaleRad="111451" custRadScaleInc="-26445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DFB63519-C050-42A7-826E-AF57B7943FE2}" type="pres">
      <dgm:prSet presAssocID="{8DABC065-2EBE-4B5A-98E3-DFF5DBAF78B2}" presName="nodeFollowingNodes" presStyleLbl="node1" presStyleIdx="5" presStyleCnt="12" custRadScaleRad="113218" custRadScaleInc="-42579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B911B034-4D0C-48E3-8E4B-C626C25D0751}" type="pres">
      <dgm:prSet presAssocID="{D8F0A394-83D3-458D-AC44-D220634F0CD3}" presName="nodeFollowingNodes" presStyleLbl="node1" presStyleIdx="6" presStyleCnt="12" custScaleX="140318" custScaleY="106059" custRadScaleRad="102938" custRadScaleInc="-26585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FB944F90-6B23-43EF-A2C3-4A59E6748100}" type="pres">
      <dgm:prSet presAssocID="{1FEA707B-3EE3-453F-969C-618156C5A73B}" presName="nodeFollowingNodes" presStyleLbl="node1" presStyleIdx="7" presStyleCnt="12" custScaleX="110613" custRadScaleRad="101190" custRadScaleInc="1616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04CBACD0-A8D7-49C5-BB72-8F25B057ED5D}" type="pres">
      <dgm:prSet presAssocID="{2FA4F783-9667-405E-B78D-F86D3DA8DBA5}" presName="nodeFollowingNodes" presStyleLbl="node1" presStyleIdx="8" presStyleCnt="12" custScaleX="122243" custScaleY="95382" custRadScaleRad="95452" custRadScaleInc="1736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4E1DC3A5-B291-4681-906A-EEDF7FB3A405}" type="pres">
      <dgm:prSet presAssocID="{AC1BD146-9A02-4353-9849-D8B3665CB239}" presName="nodeFollowingNodes" presStyleLbl="node1" presStyleIdx="9" presStyleCnt="12" custScaleX="111420" custScaleY="100757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72B5E8C7-A3C3-485D-853E-DFC4A7230E55}" type="pres">
      <dgm:prSet presAssocID="{DBF3833A-E9F6-4F43-B5A8-A4055F2FB756}" presName="nodeFollowingNodes" presStyleLbl="node1" presStyleIdx="10" presStyleCnt="12" custRadScaleRad="102146" custRadScaleInc="-1804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8D22AB14-D0C0-4B40-84D6-5A3E29DD6B3B}" type="pres">
      <dgm:prSet presAssocID="{1991423D-4B2C-40A8-B867-ED558EB0E7AB}" presName="nodeFollowingNodes" presStyleLbl="node1" presStyleIdx="11" presStyleCnt="12" custRadScaleRad="106124" custRadScaleInc="-5083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</dgm:ptLst>
  <dgm:cxnLst>
    <dgm:cxn modelId="{05E139C8-DAA3-4CF5-82CA-6D0CCFAFBF55}" type="presOf" srcId="{D8F0A394-83D3-458D-AC44-D220634F0CD3}" destId="{B911B034-4D0C-48E3-8E4B-C626C25D0751}" srcOrd="0" destOrd="0" presId="urn:microsoft.com/office/officeart/2005/8/layout/cycle3"/>
    <dgm:cxn modelId="{9692FE8A-8503-4675-A6EC-9713C6E790BF}" type="presOf" srcId="{BF00A4A1-6B93-424F-AC9E-82F3A89EF69D}" destId="{745C1D0D-32D2-4DCB-AEC5-E4D772656FCA}" srcOrd="0" destOrd="0" presId="urn:microsoft.com/office/officeart/2005/8/layout/cycle3"/>
    <dgm:cxn modelId="{339A1F9F-05F5-455A-9432-124AF7162CCB}" type="presOf" srcId="{AC1BD146-9A02-4353-9849-D8B3665CB239}" destId="{4E1DC3A5-B291-4681-906A-EEDF7FB3A405}" srcOrd="0" destOrd="0" presId="urn:microsoft.com/office/officeart/2005/8/layout/cycle3"/>
    <dgm:cxn modelId="{9EFA1E48-2575-4B2C-8582-616A78DA0984}" type="presOf" srcId="{A0476318-9C85-43FA-89E2-725606FD5A92}" destId="{CD278C17-0ABB-4CC5-A970-9BF0A345B5C5}" srcOrd="0" destOrd="0" presId="urn:microsoft.com/office/officeart/2005/8/layout/cycle3"/>
    <dgm:cxn modelId="{410A5539-2055-4D06-AA1F-6B8CF7773E79}" srcId="{F87486FE-0586-4087-9F36-8586BAF75A08}" destId="{BCFA9FAB-297A-46C2-B44C-AE716105DC96}" srcOrd="1" destOrd="0" parTransId="{8D1F17D2-EB46-403D-96A8-8BD0D8AA1DA7}" sibTransId="{6494497C-A664-4EAB-99B1-8185013E88BE}"/>
    <dgm:cxn modelId="{8A3959F7-65BC-489B-B9B8-FC79C6C76635}" srcId="{F87486FE-0586-4087-9F36-8586BAF75A08}" destId="{54BDCCA7-01C6-48E2-819E-47FBA842740C}" srcOrd="0" destOrd="0" parTransId="{6CE591D5-A36F-4391-ABAC-E8D8D5E64612}" sibTransId="{9EA7E339-48D7-4CF6-8653-410AC64DBB10}"/>
    <dgm:cxn modelId="{5DABE1B0-5311-430A-ABB7-B19634E1C7AC}" srcId="{F87486FE-0586-4087-9F36-8586BAF75A08}" destId="{1FEA707B-3EE3-453F-969C-618156C5A73B}" srcOrd="7" destOrd="0" parTransId="{40D4377D-B97E-477B-B072-D70DF701131E}" sibTransId="{6CCAFD6D-3A23-414D-84C2-0DBFC66A5821}"/>
    <dgm:cxn modelId="{CE1D67F6-ADEE-4658-A5C7-5E2854D25758}" type="presOf" srcId="{DBF3833A-E9F6-4F43-B5A8-A4055F2FB756}" destId="{72B5E8C7-A3C3-485D-853E-DFC4A7230E55}" srcOrd="0" destOrd="0" presId="urn:microsoft.com/office/officeart/2005/8/layout/cycle3"/>
    <dgm:cxn modelId="{6291C50A-D221-411B-A2FA-408F562963BD}" type="presOf" srcId="{F87486FE-0586-4087-9F36-8586BAF75A08}" destId="{E29E23EF-09D6-4EF6-A3E2-818338B6D996}" srcOrd="0" destOrd="0" presId="urn:microsoft.com/office/officeart/2005/8/layout/cycle3"/>
    <dgm:cxn modelId="{65B9BAF0-3823-42A9-BE30-158D330C07B5}" type="presOf" srcId="{1FEA707B-3EE3-453F-969C-618156C5A73B}" destId="{FB944F90-6B23-43EF-A2C3-4A59E6748100}" srcOrd="0" destOrd="0" presId="urn:microsoft.com/office/officeart/2005/8/layout/cycle3"/>
    <dgm:cxn modelId="{1FB36F1B-81C9-4F2C-A71B-BE8F2DC34E6D}" type="presOf" srcId="{8DABC065-2EBE-4B5A-98E3-DFF5DBAF78B2}" destId="{DFB63519-C050-42A7-826E-AF57B7943FE2}" srcOrd="0" destOrd="0" presId="urn:microsoft.com/office/officeart/2005/8/layout/cycle3"/>
    <dgm:cxn modelId="{B35E3F7C-6E6B-49E3-B6E8-CF03A39B53AE}" type="presOf" srcId="{2FA4F783-9667-405E-B78D-F86D3DA8DBA5}" destId="{04CBACD0-A8D7-49C5-BB72-8F25B057ED5D}" srcOrd="0" destOrd="0" presId="urn:microsoft.com/office/officeart/2005/8/layout/cycle3"/>
    <dgm:cxn modelId="{D5A54E39-2781-4A44-A8C1-7F4CF4E41AB9}" srcId="{F87486FE-0586-4087-9F36-8586BAF75A08}" destId="{A0476318-9C85-43FA-89E2-725606FD5A92}" srcOrd="2" destOrd="0" parTransId="{F5B4D40D-0948-49D0-AD52-C73280D5F1EB}" sibTransId="{C4682013-1D27-4366-8DA4-4D01253C38FF}"/>
    <dgm:cxn modelId="{F7992551-D206-4777-9166-A79E24D05190}" srcId="{F87486FE-0586-4087-9F36-8586BAF75A08}" destId="{BF00A4A1-6B93-424F-AC9E-82F3A89EF69D}" srcOrd="4" destOrd="0" parTransId="{5A5CAAB3-0882-4CD8-BFF2-1E3C5573EC87}" sibTransId="{8768A82C-3E66-4B41-A3DD-663193E0316C}"/>
    <dgm:cxn modelId="{2E1BE60B-0EB4-4088-B291-604020F51D28}" type="presOf" srcId="{1991423D-4B2C-40A8-B867-ED558EB0E7AB}" destId="{8D22AB14-D0C0-4B40-84D6-5A3E29DD6B3B}" srcOrd="0" destOrd="0" presId="urn:microsoft.com/office/officeart/2005/8/layout/cycle3"/>
    <dgm:cxn modelId="{8197EA3C-6628-4678-9A51-30DEB9938798}" type="presOf" srcId="{54BDCCA7-01C6-48E2-819E-47FBA842740C}" destId="{8C0F1C23-7E98-4BE6-8BA0-E116833E2E20}" srcOrd="0" destOrd="0" presId="urn:microsoft.com/office/officeart/2005/8/layout/cycle3"/>
    <dgm:cxn modelId="{280BCC40-D2ED-4FF1-ADA8-EA04D445E5AA}" type="presOf" srcId="{BCFA9FAB-297A-46C2-B44C-AE716105DC96}" destId="{6D1E4200-3DAB-4AB3-8287-30FC7BBD20E3}" srcOrd="0" destOrd="0" presId="urn:microsoft.com/office/officeart/2005/8/layout/cycle3"/>
    <dgm:cxn modelId="{7F2A1AF2-C3F0-485F-B6EE-D47846D1BCC5}" type="presOf" srcId="{9EA7E339-48D7-4CF6-8653-410AC64DBB10}" destId="{472D5DF7-EB51-4DEF-AD94-7D02E523B1C4}" srcOrd="0" destOrd="0" presId="urn:microsoft.com/office/officeart/2005/8/layout/cycle3"/>
    <dgm:cxn modelId="{AC8F232D-09F0-48B2-BB55-6BBD5D75945A}" type="presOf" srcId="{1064458D-34FC-4F28-968E-532BED6DFC06}" destId="{DF5CA5AF-B45F-4BCC-9E41-EB3526990A3A}" srcOrd="0" destOrd="0" presId="urn:microsoft.com/office/officeart/2005/8/layout/cycle3"/>
    <dgm:cxn modelId="{BB211616-D226-41B2-AD8A-2637C9E7E7AE}" srcId="{F87486FE-0586-4087-9F36-8586BAF75A08}" destId="{DBF3833A-E9F6-4F43-B5A8-A4055F2FB756}" srcOrd="10" destOrd="0" parTransId="{EFD74F9B-0E07-4427-BB7E-4DC9A375FD6C}" sibTransId="{3AB15506-CC0F-4D3D-A2AD-95802AE7CDBA}"/>
    <dgm:cxn modelId="{D2654241-3EEB-418A-84E6-BA8AC187A692}" srcId="{F87486FE-0586-4087-9F36-8586BAF75A08}" destId="{AC1BD146-9A02-4353-9849-D8B3665CB239}" srcOrd="9" destOrd="0" parTransId="{C992C1A7-E766-4303-87E9-20255E5A38A8}" sibTransId="{A691F68F-2CE8-4CD7-8679-D25A0AF63AE5}"/>
    <dgm:cxn modelId="{CA9A4B41-3BEF-4EC8-9037-BED27287ABF3}" srcId="{F87486FE-0586-4087-9F36-8586BAF75A08}" destId="{1991423D-4B2C-40A8-B867-ED558EB0E7AB}" srcOrd="11" destOrd="0" parTransId="{EA3E38B6-3088-43CD-B36C-BA2B65EFB722}" sibTransId="{EC186D6D-F924-44F8-A763-5D3EDAEBFB46}"/>
    <dgm:cxn modelId="{06BD5CCB-F30E-4FA2-A8F2-27499BC6DC1F}" srcId="{F87486FE-0586-4087-9F36-8586BAF75A08}" destId="{D8F0A394-83D3-458D-AC44-D220634F0CD3}" srcOrd="6" destOrd="0" parTransId="{491EA7ED-3393-48A9-B1F0-6B4908E4230C}" sibTransId="{F73A7B35-053F-486D-80B1-8627404A5FDC}"/>
    <dgm:cxn modelId="{CAA5D5AE-A215-4F2E-828D-6E110E7C085B}" srcId="{F87486FE-0586-4087-9F36-8586BAF75A08}" destId="{2FA4F783-9667-405E-B78D-F86D3DA8DBA5}" srcOrd="8" destOrd="0" parTransId="{B2FFB10D-527D-4ECC-9724-19F57D89C590}" sibTransId="{C6BCC525-C973-4058-B02A-60603CDCC401}"/>
    <dgm:cxn modelId="{B80A24FD-00A8-45D8-B614-80D65B741BF9}" srcId="{F87486FE-0586-4087-9F36-8586BAF75A08}" destId="{8DABC065-2EBE-4B5A-98E3-DFF5DBAF78B2}" srcOrd="5" destOrd="0" parTransId="{9263B6FF-100C-49D1-B839-A18AE7A3CB62}" sibTransId="{F72BDEBD-F83D-4460-B34D-6B2EDA600EDF}"/>
    <dgm:cxn modelId="{C129E8A4-A07B-49B8-830F-288EF109E3FD}" srcId="{F87486FE-0586-4087-9F36-8586BAF75A08}" destId="{1064458D-34FC-4F28-968E-532BED6DFC06}" srcOrd="3" destOrd="0" parTransId="{5DCB65EC-EDA3-404A-BAF5-03E5DFED5797}" sibTransId="{04FABEA5-A5D3-4132-9A89-A0C974A3B3F5}"/>
    <dgm:cxn modelId="{0B954E88-0ADB-46FA-AA45-9DCD04C3417F}" type="presParOf" srcId="{E29E23EF-09D6-4EF6-A3E2-818338B6D996}" destId="{23CC5051-9350-439D-AFD9-AC2B13723B8C}" srcOrd="0" destOrd="0" presId="urn:microsoft.com/office/officeart/2005/8/layout/cycle3"/>
    <dgm:cxn modelId="{A276F879-A1EB-4AAA-A534-23A9C80A832F}" type="presParOf" srcId="{23CC5051-9350-439D-AFD9-AC2B13723B8C}" destId="{8C0F1C23-7E98-4BE6-8BA0-E116833E2E20}" srcOrd="0" destOrd="0" presId="urn:microsoft.com/office/officeart/2005/8/layout/cycle3"/>
    <dgm:cxn modelId="{3DFB7A94-8ADF-4D3E-9112-7D9F85CE23DF}" type="presParOf" srcId="{23CC5051-9350-439D-AFD9-AC2B13723B8C}" destId="{472D5DF7-EB51-4DEF-AD94-7D02E523B1C4}" srcOrd="1" destOrd="0" presId="urn:microsoft.com/office/officeart/2005/8/layout/cycle3"/>
    <dgm:cxn modelId="{3B257796-C5A8-4D7B-A7D0-294052E5F7BA}" type="presParOf" srcId="{23CC5051-9350-439D-AFD9-AC2B13723B8C}" destId="{6D1E4200-3DAB-4AB3-8287-30FC7BBD20E3}" srcOrd="2" destOrd="0" presId="urn:microsoft.com/office/officeart/2005/8/layout/cycle3"/>
    <dgm:cxn modelId="{2D50EE2C-2E9F-479E-89A4-BAF6F068F373}" type="presParOf" srcId="{23CC5051-9350-439D-AFD9-AC2B13723B8C}" destId="{CD278C17-0ABB-4CC5-A970-9BF0A345B5C5}" srcOrd="3" destOrd="0" presId="urn:microsoft.com/office/officeart/2005/8/layout/cycle3"/>
    <dgm:cxn modelId="{BAAC2DB5-44E8-4432-8BE3-7C5C6A5A36AB}" type="presParOf" srcId="{23CC5051-9350-439D-AFD9-AC2B13723B8C}" destId="{DF5CA5AF-B45F-4BCC-9E41-EB3526990A3A}" srcOrd="4" destOrd="0" presId="urn:microsoft.com/office/officeart/2005/8/layout/cycle3"/>
    <dgm:cxn modelId="{541BD549-6106-4341-8FEA-69BF4FB08A94}" type="presParOf" srcId="{23CC5051-9350-439D-AFD9-AC2B13723B8C}" destId="{745C1D0D-32D2-4DCB-AEC5-E4D772656FCA}" srcOrd="5" destOrd="0" presId="urn:microsoft.com/office/officeart/2005/8/layout/cycle3"/>
    <dgm:cxn modelId="{7A7AC32A-6619-4EAC-9B6D-CEB9DAAF7344}" type="presParOf" srcId="{23CC5051-9350-439D-AFD9-AC2B13723B8C}" destId="{DFB63519-C050-42A7-826E-AF57B7943FE2}" srcOrd="6" destOrd="0" presId="urn:microsoft.com/office/officeart/2005/8/layout/cycle3"/>
    <dgm:cxn modelId="{F5127084-21D6-46DF-BCD0-68F8FF3E8B39}" type="presParOf" srcId="{23CC5051-9350-439D-AFD9-AC2B13723B8C}" destId="{B911B034-4D0C-48E3-8E4B-C626C25D0751}" srcOrd="7" destOrd="0" presId="urn:microsoft.com/office/officeart/2005/8/layout/cycle3"/>
    <dgm:cxn modelId="{653927C5-AC5B-4F8C-BE99-1CC381526A43}" type="presParOf" srcId="{23CC5051-9350-439D-AFD9-AC2B13723B8C}" destId="{FB944F90-6B23-43EF-A2C3-4A59E6748100}" srcOrd="8" destOrd="0" presId="urn:microsoft.com/office/officeart/2005/8/layout/cycle3"/>
    <dgm:cxn modelId="{86D110FE-6431-43B9-8FEC-031516963399}" type="presParOf" srcId="{23CC5051-9350-439D-AFD9-AC2B13723B8C}" destId="{04CBACD0-A8D7-49C5-BB72-8F25B057ED5D}" srcOrd="9" destOrd="0" presId="urn:microsoft.com/office/officeart/2005/8/layout/cycle3"/>
    <dgm:cxn modelId="{34D20D9E-A610-4D7B-B78B-A676EED5E881}" type="presParOf" srcId="{23CC5051-9350-439D-AFD9-AC2B13723B8C}" destId="{4E1DC3A5-B291-4681-906A-EEDF7FB3A405}" srcOrd="10" destOrd="0" presId="urn:microsoft.com/office/officeart/2005/8/layout/cycle3"/>
    <dgm:cxn modelId="{59C73BD1-B9C8-438D-9DC3-57944426ACC7}" type="presParOf" srcId="{23CC5051-9350-439D-AFD9-AC2B13723B8C}" destId="{72B5E8C7-A3C3-485D-853E-DFC4A7230E55}" srcOrd="11" destOrd="0" presId="urn:microsoft.com/office/officeart/2005/8/layout/cycle3"/>
    <dgm:cxn modelId="{5396EDD0-1C08-4407-93C1-13FDBF36E6CA}" type="presParOf" srcId="{23CC5051-9350-439D-AFD9-AC2B13723B8C}" destId="{8D22AB14-D0C0-4B40-84D6-5A3E29DD6B3B}" srcOrd="12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D5DF7-EB51-4DEF-AD94-7D02E523B1C4}">
      <dsp:nvSpPr>
        <dsp:cNvPr id="0" name=""/>
        <dsp:cNvSpPr/>
      </dsp:nvSpPr>
      <dsp:spPr>
        <a:xfrm>
          <a:off x="2135345" y="423358"/>
          <a:ext cx="7193266" cy="6743982"/>
        </a:xfrm>
        <a:prstGeom prst="circularArrow">
          <a:avLst>
            <a:gd name="adj1" fmla="val 5544"/>
            <a:gd name="adj2" fmla="val 330680"/>
            <a:gd name="adj3" fmla="val 14696028"/>
            <a:gd name="adj4" fmla="val 16847753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0F1C23-7E98-4BE6-8BA0-E116833E2E20}">
      <dsp:nvSpPr>
        <dsp:cNvPr id="0" name=""/>
        <dsp:cNvSpPr/>
      </dsp:nvSpPr>
      <dsp:spPr>
        <a:xfrm>
          <a:off x="4942477" y="53216"/>
          <a:ext cx="1828933" cy="175216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Branch Opening</a:t>
          </a:r>
          <a:endParaRPr lang="en-US" sz="2200" b="1" kern="1200" dirty="0"/>
        </a:p>
      </dsp:txBody>
      <dsp:txXfrm>
        <a:off x="5210318" y="309814"/>
        <a:ext cx="1293251" cy="1238968"/>
      </dsp:txXfrm>
    </dsp:sp>
    <dsp:sp modelId="{6D1E4200-3DAB-4AB3-8287-30FC7BBD20E3}">
      <dsp:nvSpPr>
        <dsp:cNvPr id="0" name=""/>
        <dsp:cNvSpPr/>
      </dsp:nvSpPr>
      <dsp:spPr>
        <a:xfrm>
          <a:off x="7153150" y="563762"/>
          <a:ext cx="1372105" cy="686052"/>
        </a:xfrm>
        <a:prstGeom prst="flowChartDocumen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Community Awareness</a:t>
          </a:r>
          <a:endParaRPr lang="en-US" sz="1600" kern="1200" dirty="0"/>
        </a:p>
      </dsp:txBody>
      <dsp:txXfrm>
        <a:off x="7153150" y="563762"/>
        <a:ext cx="1372105" cy="550176"/>
      </dsp:txXfrm>
    </dsp:sp>
    <dsp:sp modelId="{CD278C17-0ABB-4CC5-A970-9BF0A345B5C5}">
      <dsp:nvSpPr>
        <dsp:cNvPr id="0" name=""/>
        <dsp:cNvSpPr/>
      </dsp:nvSpPr>
      <dsp:spPr>
        <a:xfrm>
          <a:off x="7865188" y="1714910"/>
          <a:ext cx="1372105" cy="686052"/>
        </a:xfrm>
        <a:prstGeom prst="flowChartDocumen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Application Receiving</a:t>
          </a:r>
          <a:endParaRPr lang="en-US" sz="1600" kern="1200" dirty="0"/>
        </a:p>
      </dsp:txBody>
      <dsp:txXfrm>
        <a:off x="7865188" y="1714910"/>
        <a:ext cx="1372105" cy="550176"/>
      </dsp:txXfrm>
    </dsp:sp>
    <dsp:sp modelId="{DF5CA5AF-B45F-4BCC-9E41-EB3526990A3A}">
      <dsp:nvSpPr>
        <dsp:cNvPr id="0" name=""/>
        <dsp:cNvSpPr/>
      </dsp:nvSpPr>
      <dsp:spPr>
        <a:xfrm>
          <a:off x="8108914" y="3070738"/>
          <a:ext cx="1459974" cy="731469"/>
        </a:xfrm>
        <a:prstGeom prst="flowChartDocumen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Group/or individual Case Formation</a:t>
          </a:r>
          <a:endParaRPr lang="en-GB" sz="1300" kern="1200" dirty="0"/>
        </a:p>
      </dsp:txBody>
      <dsp:txXfrm>
        <a:off x="8108914" y="3070738"/>
        <a:ext cx="1459974" cy="586598"/>
      </dsp:txXfrm>
    </dsp:sp>
    <dsp:sp modelId="{745C1D0D-32D2-4DCB-AEC5-E4D772656FCA}">
      <dsp:nvSpPr>
        <dsp:cNvPr id="0" name=""/>
        <dsp:cNvSpPr/>
      </dsp:nvSpPr>
      <dsp:spPr>
        <a:xfrm>
          <a:off x="7831137" y="4373286"/>
          <a:ext cx="1372105" cy="686052"/>
        </a:xfrm>
        <a:prstGeom prst="flowChartDocumen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First Visit</a:t>
          </a:r>
          <a:endParaRPr lang="en-US" sz="1600" kern="1200" dirty="0"/>
        </a:p>
      </dsp:txBody>
      <dsp:txXfrm>
        <a:off x="7831137" y="4373286"/>
        <a:ext cx="1372105" cy="550176"/>
      </dsp:txXfrm>
    </dsp:sp>
    <dsp:sp modelId="{DFB63519-C050-42A7-826E-AF57B7943FE2}">
      <dsp:nvSpPr>
        <dsp:cNvPr id="0" name=""/>
        <dsp:cNvSpPr/>
      </dsp:nvSpPr>
      <dsp:spPr>
        <a:xfrm>
          <a:off x="7043577" y="5565205"/>
          <a:ext cx="1372105" cy="686052"/>
        </a:xfrm>
        <a:prstGeom prst="flowChartDocumen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Business Appraisal</a:t>
          </a:r>
          <a:endParaRPr lang="en-US" sz="1600" kern="1200" dirty="0"/>
        </a:p>
      </dsp:txBody>
      <dsp:txXfrm>
        <a:off x="7043577" y="5565205"/>
        <a:ext cx="1372105" cy="550176"/>
      </dsp:txXfrm>
    </dsp:sp>
    <dsp:sp modelId="{B911B034-4D0C-48E3-8E4B-C626C25D0751}">
      <dsp:nvSpPr>
        <dsp:cNvPr id="0" name=""/>
        <dsp:cNvSpPr/>
      </dsp:nvSpPr>
      <dsp:spPr>
        <a:xfrm>
          <a:off x="4976436" y="5992687"/>
          <a:ext cx="1925310" cy="727620"/>
        </a:xfrm>
        <a:prstGeom prst="flowChartDocumen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</a:t>
          </a:r>
          <a:r>
            <a:rPr lang="en-US" sz="1600" kern="1200" baseline="30000" dirty="0" smtClean="0"/>
            <a:t>nd</a:t>
          </a:r>
          <a:r>
            <a:rPr lang="en-US" sz="1600" kern="1200" dirty="0" smtClean="0"/>
            <a:t> Visit &amp; Meeting in Mosque/Church</a:t>
          </a:r>
          <a:endParaRPr lang="en-US" sz="1600" kern="1200" dirty="0"/>
        </a:p>
      </dsp:txBody>
      <dsp:txXfrm>
        <a:off x="4976436" y="5992687"/>
        <a:ext cx="1925310" cy="583511"/>
      </dsp:txXfrm>
    </dsp:sp>
    <dsp:sp modelId="{FB944F90-6B23-43EF-A2C3-4A59E6748100}">
      <dsp:nvSpPr>
        <dsp:cNvPr id="0" name=""/>
        <dsp:cNvSpPr/>
      </dsp:nvSpPr>
      <dsp:spPr>
        <a:xfrm>
          <a:off x="3153529" y="5536533"/>
          <a:ext cx="1517726" cy="686052"/>
        </a:xfrm>
        <a:prstGeom prst="flowChartDocumen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Loan Approval Committee</a:t>
          </a:r>
          <a:endParaRPr lang="en-US" sz="1600" kern="1200" dirty="0"/>
        </a:p>
      </dsp:txBody>
      <dsp:txXfrm>
        <a:off x="3153529" y="5536533"/>
        <a:ext cx="1517726" cy="550176"/>
      </dsp:txXfrm>
    </dsp:sp>
    <dsp:sp modelId="{04CBACD0-A8D7-49C5-BB72-8F25B057ED5D}">
      <dsp:nvSpPr>
        <dsp:cNvPr id="0" name=""/>
        <dsp:cNvSpPr/>
      </dsp:nvSpPr>
      <dsp:spPr>
        <a:xfrm>
          <a:off x="2332340" y="4505970"/>
          <a:ext cx="1677302" cy="654370"/>
        </a:xfrm>
        <a:prstGeom prst="flowChartDocumen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Funds Request and Transfer</a:t>
          </a:r>
          <a:endParaRPr lang="en-US" sz="1600" kern="1200" dirty="0"/>
        </a:p>
      </dsp:txBody>
      <dsp:txXfrm>
        <a:off x="2332340" y="4505970"/>
        <a:ext cx="1677302" cy="524768"/>
      </dsp:txXfrm>
    </dsp:sp>
    <dsp:sp modelId="{4E1DC3A5-B291-4681-906A-EEDF7FB3A405}">
      <dsp:nvSpPr>
        <dsp:cNvPr id="0" name=""/>
        <dsp:cNvSpPr/>
      </dsp:nvSpPr>
      <dsp:spPr>
        <a:xfrm>
          <a:off x="1919455" y="3134976"/>
          <a:ext cx="1528799" cy="691246"/>
        </a:xfrm>
        <a:prstGeom prst="flowChartDocumen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Disbursement in Mosque/Church</a:t>
          </a:r>
          <a:endParaRPr lang="en-US" sz="1400" kern="1200" dirty="0"/>
        </a:p>
      </dsp:txBody>
      <dsp:txXfrm>
        <a:off x="1919455" y="3134976"/>
        <a:ext cx="1528799" cy="554341"/>
      </dsp:txXfrm>
    </dsp:sp>
    <dsp:sp modelId="{72B5E8C7-A3C3-485D-853E-DFC4A7230E55}">
      <dsp:nvSpPr>
        <dsp:cNvPr id="0" name=""/>
        <dsp:cNvSpPr/>
      </dsp:nvSpPr>
      <dsp:spPr>
        <a:xfrm>
          <a:off x="2211362" y="1895985"/>
          <a:ext cx="1372105" cy="686052"/>
        </a:xfrm>
        <a:prstGeom prst="flowChartDocumen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Monitoring</a:t>
          </a:r>
          <a:endParaRPr lang="en-US" sz="1600" kern="1200" dirty="0"/>
        </a:p>
      </dsp:txBody>
      <dsp:txXfrm>
        <a:off x="2211362" y="1895985"/>
        <a:ext cx="1372105" cy="550176"/>
      </dsp:txXfrm>
    </dsp:sp>
    <dsp:sp modelId="{8D22AB14-D0C0-4B40-84D6-5A3E29DD6B3B}">
      <dsp:nvSpPr>
        <dsp:cNvPr id="0" name=""/>
        <dsp:cNvSpPr/>
      </dsp:nvSpPr>
      <dsp:spPr>
        <a:xfrm>
          <a:off x="3283224" y="532730"/>
          <a:ext cx="1372105" cy="686052"/>
        </a:xfrm>
        <a:prstGeom prst="flowChartDocumen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Recovery</a:t>
          </a:r>
          <a:endParaRPr lang="en-US" sz="1600" kern="1200" dirty="0"/>
        </a:p>
      </dsp:txBody>
      <dsp:txXfrm>
        <a:off x="3283224" y="532730"/>
        <a:ext cx="1372105" cy="550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029D5-972C-48E9-BC08-BCFB9CB32E99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7FB12-D2F2-44A3-A8B4-B53040E31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95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FD73AD-5FBA-4B1B-8DAD-3339475CED0A}" type="datetimeFigureOut">
              <a:rPr lang="en-CA" smtClean="0"/>
              <a:t>2018-04-15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FEED15-88A0-486A-8EB8-C557641067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807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ED15-88A0-486A-8EB8-C5576410671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7958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007" indent="-29603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747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340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315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3A2399-3DD9-43F2-87C3-CB1797A9F345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956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ED15-88A0-486A-8EB8-C55764106717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5151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ED15-88A0-486A-8EB8-C55764106717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6903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ED15-88A0-486A-8EB8-C55764106717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7409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ED15-88A0-486A-8EB8-C55764106717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9071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ED15-88A0-486A-8EB8-C55764106717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2620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Voluntarily without </a:t>
            </a:r>
            <a:r>
              <a:rPr lang="en-CA" dirty="0" err="1" smtClean="0"/>
              <a:t>coercision</a:t>
            </a:r>
            <a:r>
              <a:rPr lang="en-CA" dirty="0" smtClean="0"/>
              <a:t> or force</a:t>
            </a:r>
          </a:p>
          <a:p>
            <a:r>
              <a:rPr lang="en-CA" dirty="0" smtClean="0"/>
              <a:t>This proves</a:t>
            </a:r>
            <a:r>
              <a:rPr lang="en-CA" baseline="0" dirty="0" smtClean="0"/>
              <a:t> people are worthy and once </a:t>
            </a:r>
            <a:r>
              <a:rPr lang="en-CA" baseline="0" dirty="0" err="1" smtClean="0"/>
              <a:t>thry</a:t>
            </a:r>
            <a:r>
              <a:rPr lang="en-CA" baseline="0" dirty="0" smtClean="0"/>
              <a:t> come out of poverty they would like to share their riches with others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ED15-88A0-486A-8EB8-C55764106717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6699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Akhuwat</a:t>
            </a:r>
            <a:r>
              <a:rPr lang="en-CA" dirty="0" smtClean="0"/>
              <a:t> is a </a:t>
            </a:r>
            <a:r>
              <a:rPr lang="en-CA" dirty="0" err="1" smtClean="0"/>
              <a:t>popluar</a:t>
            </a:r>
            <a:r>
              <a:rPr lang="en-CA" dirty="0" smtClean="0"/>
              <a:t> program</a:t>
            </a:r>
            <a:r>
              <a:rPr lang="en-CA" baseline="0" dirty="0" smtClean="0"/>
              <a:t> as an alternative paradigm. List of case studies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ED15-88A0-486A-8EB8-C55764106717}" type="slidenum">
              <a:rPr lang="en-CA" smtClean="0"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2689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ED15-88A0-486A-8EB8-C55764106717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75708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ED15-88A0-486A-8EB8-C55764106717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3886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ED15-88A0-486A-8EB8-C5576410671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3429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ED15-88A0-486A-8EB8-C55764106717}" type="slidenum">
              <a:rPr lang="en-CA" smtClean="0"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8779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ED15-88A0-486A-8EB8-C55764106717}" type="slidenum">
              <a:rPr lang="en-CA" smtClean="0"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7590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ED15-88A0-486A-8EB8-C55764106717}" type="slidenum">
              <a:rPr lang="en-CA" smtClean="0"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3926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ED15-88A0-486A-8EB8-C55764106717}" type="slidenum">
              <a:rPr lang="en-CA" smtClean="0"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2905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aseline="0" dirty="0" smtClean="0"/>
              <a:t>2B, main objective, earn save and other services</a:t>
            </a:r>
          </a:p>
          <a:p>
            <a:pPr marL="0" indent="0">
              <a:buNone/>
            </a:pPr>
            <a:r>
              <a:rPr lang="en-CA" baseline="0" dirty="0" smtClean="0"/>
              <a:t>MDG</a:t>
            </a:r>
          </a:p>
          <a:p>
            <a:pPr marL="0" indent="0">
              <a:buNone/>
            </a:pPr>
            <a:r>
              <a:rPr lang="en-CA" baseline="0" dirty="0" smtClean="0"/>
              <a:t>Economically marginalized</a:t>
            </a:r>
          </a:p>
          <a:p>
            <a:pPr marL="0" indent="0">
              <a:buNone/>
            </a:pPr>
            <a:r>
              <a:rPr lang="en-CA" baseline="0" dirty="0" smtClean="0"/>
              <a:t>Centre, change social institutions</a:t>
            </a: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ED15-88A0-486A-8EB8-C5576410671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9290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ED15-88A0-486A-8EB8-C5576410671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8507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ED15-88A0-486A-8EB8-C5576410671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7986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ED15-88A0-486A-8EB8-C5576410671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4774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Add vision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ED15-88A0-486A-8EB8-C5576410671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5857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ED15-88A0-486A-8EB8-C5576410671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9867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ED15-88A0-486A-8EB8-C5576410671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9540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4/15/2018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4/15/2018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4/15/2018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4/15/2018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4/15/2018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0020" y="2747840"/>
            <a:ext cx="6894436" cy="1373070"/>
          </a:xfrm>
        </p:spPr>
        <p:txBody>
          <a:bodyPr anchor="ctr"/>
          <a:lstStyle/>
          <a:p>
            <a:pPr algn="ctr"/>
            <a:r>
              <a:rPr lang="en-US" sz="3200" dirty="0" smtClean="0"/>
              <a:t>Akhuwat Interest Free Microfinance (Qarz-a-Hassan – An Alternate Paradigm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Junaid Farid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Director, Strategic Planning &amp; International Marketing</a:t>
            </a:r>
            <a:endParaRPr lang="en-US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endParaRPr lang="en-US" sz="24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1266" y="2641421"/>
            <a:ext cx="1168754" cy="158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7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599" y="3455935"/>
            <a:ext cx="8229600" cy="15240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48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 PHOTOGRAPHS OF BORROWERS</a:t>
            </a:r>
            <a:r>
              <a:rPr lang="en-US" sz="4800" dirty="0">
                <a:solidFill>
                  <a:schemeClr val="tx1"/>
                </a:solidFill>
              </a:rPr>
              <a:t/>
            </a:r>
            <a:br>
              <a:rPr lang="en-US" sz="4800" dirty="0">
                <a:solidFill>
                  <a:schemeClr val="tx1"/>
                </a:solidFill>
              </a:rPr>
            </a:b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7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bushra.fahad\My Documents\Akhuwat\Presentation to Chief Minister\DSC_046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412" y="0"/>
            <a:ext cx="9145588" cy="6858000"/>
          </a:xfrm>
        </p:spPr>
      </p:pic>
      <p:sp>
        <p:nvSpPr>
          <p:cNvPr id="4" name="TextBox 3"/>
          <p:cNvSpPr txBox="1"/>
          <p:nvPr/>
        </p:nvSpPr>
        <p:spPr>
          <a:xfrm>
            <a:off x="1524000" y="6273225"/>
            <a:ext cx="9144000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Akhuwat Borrower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150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bushra.fahad\My Documents\Akhuwat\Presentation to Chief Minister\DSC_04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0350" y="0"/>
            <a:ext cx="9137650" cy="6859588"/>
          </a:xfrm>
        </p:spPr>
      </p:pic>
      <p:sp>
        <p:nvSpPr>
          <p:cNvPr id="4" name="TextBox 3"/>
          <p:cNvSpPr txBox="1"/>
          <p:nvPr/>
        </p:nvSpPr>
        <p:spPr>
          <a:xfrm>
            <a:off x="1524000" y="6273225"/>
            <a:ext cx="9144000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Akhuwat Borrower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435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6273225"/>
            <a:ext cx="9144000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Akhuwat Borrower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857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1524000" y="6273225"/>
            <a:ext cx="9144000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Akhuwat Borrower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69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6350"/>
            <a:ext cx="9144000" cy="6851650"/>
          </a:xfrm>
        </p:spPr>
      </p:pic>
      <p:sp>
        <p:nvSpPr>
          <p:cNvPr id="4" name="TextBox 3"/>
          <p:cNvSpPr txBox="1"/>
          <p:nvPr/>
        </p:nvSpPr>
        <p:spPr>
          <a:xfrm>
            <a:off x="1524000" y="6273225"/>
            <a:ext cx="9144000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Akhuwat Borrower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2725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1524000" y="6273225"/>
            <a:ext cx="9144000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Akhuwat Borrower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325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loane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6273225"/>
            <a:ext cx="9144000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Akhuwat Borrower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2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95055" y="2856932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OFFICES</a:t>
            </a:r>
          </a:p>
        </p:txBody>
      </p:sp>
    </p:spTree>
    <p:extLst>
      <p:ext uri="{BB962C8B-B14F-4D97-AF65-F5344CB8AC3E}">
        <p14:creationId xmlns:p14="http://schemas.microsoft.com/office/powerpoint/2010/main" val="265607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839200" y="0"/>
            <a:ext cx="18288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Lahore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6096000"/>
            <a:ext cx="9144000" cy="76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</a:rPr>
              <a:t>Akhuwat Township  Branch Staff  and Discussion with borrowers 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1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4" y="2066429"/>
            <a:ext cx="10001250" cy="46821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 smtClean="0"/>
              <a:t>Microfinance is the provision of financial services to the poor on the basis of social collateral. These services include: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/>
              <a:t>Microcredit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/>
              <a:t>Micro Saving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/>
              <a:t>Micro Insurance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/>
              <a:t>Micro Leasing</a:t>
            </a:r>
          </a:p>
          <a:p>
            <a:pPr marL="0" indent="0" algn="just">
              <a:buNone/>
            </a:pPr>
            <a:endParaRPr lang="en-US" sz="24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41475" y="835966"/>
            <a:ext cx="676640" cy="91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82303" y="890223"/>
            <a:ext cx="7488926" cy="82425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Microfinance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654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77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0" y="6096000"/>
            <a:ext cx="9144000" cy="76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</a:rPr>
              <a:t>Akhuwat </a:t>
            </a:r>
            <a:r>
              <a:rPr lang="en-US" b="1" dirty="0" err="1">
                <a:solidFill>
                  <a:prstClr val="black"/>
                </a:solidFill>
              </a:rPr>
              <a:t>Samnabad</a:t>
            </a:r>
            <a:r>
              <a:rPr lang="en-US" b="1" dirty="0">
                <a:solidFill>
                  <a:prstClr val="black"/>
                </a:solidFill>
              </a:rPr>
              <a:t> branch Staff and completion of Application form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39200" y="0"/>
            <a:ext cx="18288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Lahore</a:t>
            </a:r>
          </a:p>
        </p:txBody>
      </p:sp>
    </p:spTree>
    <p:extLst>
      <p:ext uri="{BB962C8B-B14F-4D97-AF65-F5344CB8AC3E}">
        <p14:creationId xmlns:p14="http://schemas.microsoft.com/office/powerpoint/2010/main" val="32490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8" name="Picture 2" descr="DSC002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6096000"/>
            <a:ext cx="9144000" cy="76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</a:rPr>
              <a:t>Akhuwat  </a:t>
            </a:r>
            <a:r>
              <a:rPr lang="en-US" b="1" dirty="0" err="1">
                <a:solidFill>
                  <a:prstClr val="black"/>
                </a:solidFill>
              </a:rPr>
              <a:t>Nowshera</a:t>
            </a:r>
            <a:r>
              <a:rPr lang="en-US" b="1" dirty="0">
                <a:solidFill>
                  <a:prstClr val="black"/>
                </a:solidFill>
              </a:rPr>
              <a:t> Klan branch Staff and completion of Applications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39200" y="0"/>
            <a:ext cx="18288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</a:rPr>
              <a:t>Peshawar</a:t>
            </a:r>
          </a:p>
        </p:txBody>
      </p:sp>
    </p:spTree>
    <p:extLst>
      <p:ext uri="{BB962C8B-B14F-4D97-AF65-F5344CB8AC3E}">
        <p14:creationId xmlns:p14="http://schemas.microsoft.com/office/powerpoint/2010/main" val="322059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8" name="Picture 3" descr="DSC003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6096000"/>
            <a:ext cx="9144000" cy="76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</a:rPr>
              <a:t>Akhuwat  Bahawalpur branch Staff and completion of Applications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39200" y="0"/>
            <a:ext cx="18288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</a:rPr>
              <a:t>Bahawalpur</a:t>
            </a:r>
          </a:p>
        </p:txBody>
      </p:sp>
    </p:spTree>
    <p:extLst>
      <p:ext uri="{BB962C8B-B14F-4D97-AF65-F5344CB8AC3E}">
        <p14:creationId xmlns:p14="http://schemas.microsoft.com/office/powerpoint/2010/main" val="328897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743200" y="1371601"/>
          <a:ext cx="3416300" cy="20256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34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92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2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1,003</a:t>
                      </a:r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772</a:t>
                      </a:r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231</a:t>
                      </a:r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864</a:t>
                      </a:r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11,866,000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5412" name="Picture 2" descr="DSC043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6096000"/>
            <a:ext cx="9144000" cy="76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Area Manager (</a:t>
            </a:r>
            <a:r>
              <a:rPr lang="en-US" sz="2000" b="1" dirty="0" err="1">
                <a:solidFill>
                  <a:prstClr val="black"/>
                </a:solidFill>
              </a:rPr>
              <a:t>Rajanpur</a:t>
            </a:r>
            <a:r>
              <a:rPr lang="en-US" sz="2000" b="1" dirty="0">
                <a:solidFill>
                  <a:prstClr val="black"/>
                </a:solidFill>
              </a:rPr>
              <a:t>) Addressing to female borrowers in Akhuwat </a:t>
            </a:r>
            <a:r>
              <a:rPr lang="en-US" sz="2000" b="1" dirty="0" err="1">
                <a:solidFill>
                  <a:prstClr val="black"/>
                </a:solidFill>
              </a:rPr>
              <a:t>Fazilpur</a:t>
            </a:r>
            <a:r>
              <a:rPr lang="en-US" sz="2000" b="1" dirty="0">
                <a:solidFill>
                  <a:prstClr val="black"/>
                </a:solidFill>
              </a:rPr>
              <a:t> Branch on disbursement event in November 2011</a:t>
            </a:r>
          </a:p>
          <a:p>
            <a:pPr algn="ctr">
              <a:defRPr/>
            </a:pP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39200" y="0"/>
            <a:ext cx="18288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Rajanpur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582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6096000"/>
            <a:ext cx="9144000" cy="76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</a:rPr>
              <a:t>Akhuwat  MULTAN BRANCH Staff and completion of Applications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39200" y="0"/>
            <a:ext cx="18288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Multan</a:t>
            </a:r>
          </a:p>
        </p:txBody>
      </p:sp>
    </p:spTree>
    <p:extLst>
      <p:ext uri="{BB962C8B-B14F-4D97-AF65-F5344CB8AC3E}">
        <p14:creationId xmlns:p14="http://schemas.microsoft.com/office/powerpoint/2010/main" val="304526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95488" y="2996282"/>
            <a:ext cx="8229600" cy="125253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800" dirty="0">
                <a:solidFill>
                  <a:schemeClr val="tx1"/>
                </a:solidFill>
              </a:rPr>
              <a:t>LOAN DISBURSEMENT METHODOLGY</a:t>
            </a:r>
          </a:p>
        </p:txBody>
      </p:sp>
    </p:spTree>
    <p:extLst>
      <p:ext uri="{BB962C8B-B14F-4D97-AF65-F5344CB8AC3E}">
        <p14:creationId xmlns:p14="http://schemas.microsoft.com/office/powerpoint/2010/main" val="24495207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DSC01302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6019800"/>
            <a:ext cx="9144000" cy="838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Loan Disbursement Event in a Mosque</a:t>
            </a:r>
          </a:p>
        </p:txBody>
      </p:sp>
    </p:spTree>
    <p:extLst>
      <p:ext uri="{BB962C8B-B14F-4D97-AF65-F5344CB8AC3E}">
        <p14:creationId xmlns:p14="http://schemas.microsoft.com/office/powerpoint/2010/main" val="375908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6019800"/>
            <a:ext cx="9144000" cy="838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7C4B3B"/>
                </a:solidFill>
                <a:latin typeface="Arial" pitchFamily="34" charset="0"/>
                <a:cs typeface="Arial" pitchFamily="34" charset="0"/>
              </a:rPr>
              <a:t>Akhuwat Event in a Mosque (Mithan Kot)</a:t>
            </a:r>
          </a:p>
        </p:txBody>
      </p:sp>
    </p:spTree>
    <p:extLst>
      <p:ext uri="{BB962C8B-B14F-4D97-AF65-F5344CB8AC3E}">
        <p14:creationId xmlns:p14="http://schemas.microsoft.com/office/powerpoint/2010/main" val="155066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0" y="6019800"/>
            <a:ext cx="9144000" cy="838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7C4B3B"/>
                </a:solidFill>
                <a:latin typeface="Arial" pitchFamily="34" charset="0"/>
                <a:cs typeface="Arial" pitchFamily="34" charset="0"/>
              </a:rPr>
              <a:t>Akhuwat Event in a Mosque (D.G Khan)</a:t>
            </a:r>
          </a:p>
        </p:txBody>
      </p:sp>
    </p:spTree>
    <p:extLst>
      <p:ext uri="{BB962C8B-B14F-4D97-AF65-F5344CB8AC3E}">
        <p14:creationId xmlns:p14="http://schemas.microsoft.com/office/powerpoint/2010/main" val="20632511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6019800"/>
            <a:ext cx="9144000" cy="838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7C4B3B"/>
                </a:solidFill>
                <a:latin typeface="Arial" pitchFamily="34" charset="0"/>
                <a:cs typeface="Arial" pitchFamily="34" charset="0"/>
              </a:rPr>
              <a:t>Akhuwat Event in a Mosque </a:t>
            </a:r>
            <a:r>
              <a:rPr lang="en-US" sz="2800" dirty="0" smtClean="0">
                <a:solidFill>
                  <a:srgbClr val="7C4B3B"/>
                </a:solidFill>
                <a:latin typeface="Arial" pitchFamily="34" charset="0"/>
                <a:cs typeface="Arial" pitchFamily="34" charset="0"/>
              </a:rPr>
              <a:t>(Lahore)</a:t>
            </a:r>
            <a:endParaRPr lang="en-US" sz="2800" dirty="0">
              <a:solidFill>
                <a:srgbClr val="7C4B3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94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4" y="2066429"/>
            <a:ext cx="10001250" cy="468210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/>
              <a:t>Financial Inclusion</a:t>
            </a:r>
            <a:endParaRPr lang="en-US" sz="3200" dirty="0"/>
          </a:p>
          <a:p>
            <a:pPr algn="just">
              <a:lnSpc>
                <a:spcPct val="150000"/>
              </a:lnSpc>
            </a:pPr>
            <a:r>
              <a:rPr lang="en-US" sz="3200" dirty="0" smtClean="0"/>
              <a:t>Poverty Alleviation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/>
              <a:t>Women Empowerment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/>
              <a:t>Promoting entrepreneurship</a:t>
            </a:r>
            <a:endParaRPr lang="en-US" sz="3200" dirty="0" smtClean="0"/>
          </a:p>
          <a:p>
            <a:pPr algn="just">
              <a:lnSpc>
                <a:spcPct val="150000"/>
              </a:lnSpc>
            </a:pPr>
            <a:r>
              <a:rPr lang="en-US" sz="3200" dirty="0" smtClean="0"/>
              <a:t>Social </a:t>
            </a:r>
            <a:r>
              <a:rPr lang="en-US" sz="3200" dirty="0"/>
              <a:t>Development</a:t>
            </a:r>
          </a:p>
          <a:p>
            <a:pPr algn="just"/>
            <a:endParaRPr lang="en-US" sz="3200" dirty="0" smtClean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41475" y="835966"/>
            <a:ext cx="676640" cy="91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82303" y="890223"/>
            <a:ext cx="7488926" cy="82425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for Microfinance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26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313" y="990601"/>
            <a:ext cx="7772400" cy="13620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395" name="Text Placeholder 2"/>
          <p:cNvSpPr>
            <a:spLocks noGrp="1"/>
          </p:cNvSpPr>
          <p:nvPr>
            <p:ph type="body" idx="1"/>
          </p:nvPr>
        </p:nvSpPr>
        <p:spPr>
          <a:xfrm>
            <a:off x="2246313" y="2352676"/>
            <a:ext cx="7772400" cy="1509713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593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0"/>
            <a:ext cx="9144001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6096000"/>
            <a:ext cx="9144000" cy="781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100" dirty="0">
                <a:solidFill>
                  <a:schemeClr val="bg1"/>
                </a:solidFill>
                <a:latin typeface="Arial" pitchFamily="34" charset="0"/>
              </a:rPr>
              <a:t>A Loan Disbursement Event in Church, Lahore on 19-12-2014</a:t>
            </a:r>
          </a:p>
        </p:txBody>
      </p:sp>
    </p:spTree>
    <p:extLst>
      <p:ext uri="{BB962C8B-B14F-4D97-AF65-F5344CB8AC3E}">
        <p14:creationId xmlns:p14="http://schemas.microsoft.com/office/powerpoint/2010/main" val="1882261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313" y="990601"/>
            <a:ext cx="7772400" cy="13620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9" name="Text Placeholder 2"/>
          <p:cNvSpPr>
            <a:spLocks noGrp="1"/>
          </p:cNvSpPr>
          <p:nvPr>
            <p:ph type="body" idx="1"/>
          </p:nvPr>
        </p:nvSpPr>
        <p:spPr>
          <a:xfrm>
            <a:off x="2246313" y="2352676"/>
            <a:ext cx="7772400" cy="1509713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604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6096000"/>
            <a:ext cx="9144000" cy="781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100" dirty="0">
                <a:solidFill>
                  <a:schemeClr val="bg1"/>
                </a:solidFill>
                <a:latin typeface="Arial" pitchFamily="34" charset="0"/>
              </a:rPr>
              <a:t>A Loan Disbursement Event in Church, Lahore on 19-12-2014</a:t>
            </a:r>
          </a:p>
        </p:txBody>
      </p:sp>
    </p:spTree>
    <p:extLst>
      <p:ext uri="{BB962C8B-B14F-4D97-AF65-F5344CB8AC3E}">
        <p14:creationId xmlns:p14="http://schemas.microsoft.com/office/powerpoint/2010/main" val="183131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86" y="0"/>
            <a:ext cx="10279607" cy="685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34387" y="6096000"/>
            <a:ext cx="10279606" cy="781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100" dirty="0" smtClean="0">
                <a:solidFill>
                  <a:schemeClr val="bg1"/>
                </a:solidFill>
                <a:latin typeface="Arial" pitchFamily="34" charset="0"/>
              </a:rPr>
              <a:t>Mega </a:t>
            </a:r>
            <a:r>
              <a:rPr lang="en-US" sz="2100" dirty="0">
                <a:solidFill>
                  <a:schemeClr val="bg1"/>
                </a:solidFill>
                <a:latin typeface="Arial" pitchFamily="34" charset="0"/>
              </a:rPr>
              <a:t>Loan Disbursement Event </a:t>
            </a:r>
            <a:r>
              <a:rPr lang="en-US" sz="2100" dirty="0" smtClean="0">
                <a:solidFill>
                  <a:schemeClr val="bg1"/>
                </a:solidFill>
                <a:latin typeface="Arial" pitchFamily="34" charset="0"/>
              </a:rPr>
              <a:t>at </a:t>
            </a:r>
            <a:r>
              <a:rPr lang="en-US" sz="2100" dirty="0" err="1" smtClean="0">
                <a:solidFill>
                  <a:schemeClr val="bg1"/>
                </a:solidFill>
                <a:latin typeface="Arial" pitchFamily="34" charset="0"/>
              </a:rPr>
              <a:t>Badshahi</a:t>
            </a:r>
            <a:r>
              <a:rPr lang="en-US" sz="2100" dirty="0" smtClean="0">
                <a:solidFill>
                  <a:schemeClr val="bg1"/>
                </a:solidFill>
                <a:latin typeface="Arial" pitchFamily="34" charset="0"/>
              </a:rPr>
              <a:t> Mosque, </a:t>
            </a:r>
            <a:r>
              <a:rPr lang="en-US" sz="2100" dirty="0">
                <a:solidFill>
                  <a:schemeClr val="bg1"/>
                </a:solidFill>
                <a:latin typeface="Arial" pitchFamily="34" charset="0"/>
              </a:rPr>
              <a:t>Lahore on </a:t>
            </a:r>
            <a:r>
              <a:rPr lang="en-US" sz="2100" dirty="0" smtClean="0">
                <a:solidFill>
                  <a:schemeClr val="bg1"/>
                </a:solidFill>
                <a:latin typeface="Arial" pitchFamily="34" charset="0"/>
              </a:rPr>
              <a:t>05-01-2016</a:t>
            </a:r>
            <a:endParaRPr lang="en-US" sz="21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14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253" y="835966"/>
            <a:ext cx="7516222" cy="94648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Cost structure of Loans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558" y="2021305"/>
            <a:ext cx="10972800" cy="4836695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3000" dirty="0" smtClean="0"/>
              <a:t>	Interest</a:t>
            </a:r>
            <a:r>
              <a:rPr lang="en-US" sz="3000" dirty="0"/>
              <a:t>			</a:t>
            </a:r>
            <a:r>
              <a:rPr lang="en-US" sz="3000" dirty="0" smtClean="0"/>
              <a:t>:</a:t>
            </a:r>
            <a:r>
              <a:rPr lang="en-US" sz="3000" dirty="0"/>
              <a:t>	zero</a:t>
            </a:r>
          </a:p>
          <a:p>
            <a:pPr marL="0" indent="0" defTabSz="457200">
              <a:lnSpc>
                <a:spcPct val="170000"/>
              </a:lnSpc>
              <a:buNone/>
            </a:pPr>
            <a:r>
              <a:rPr lang="en-US" sz="3000" dirty="0"/>
              <a:t>	</a:t>
            </a:r>
            <a:r>
              <a:rPr lang="en-US" sz="3000" dirty="0" smtClean="0"/>
              <a:t>	Loan </a:t>
            </a:r>
            <a:r>
              <a:rPr lang="en-US" sz="3000" dirty="0"/>
              <a:t>Processing Fee	</a:t>
            </a:r>
            <a:r>
              <a:rPr lang="en-US" sz="3000" dirty="0" smtClean="0"/>
              <a:t>:</a:t>
            </a:r>
            <a:r>
              <a:rPr lang="en-US" sz="3000" dirty="0"/>
              <a:t>	</a:t>
            </a:r>
            <a:r>
              <a:rPr lang="en-US" sz="3000" dirty="0" smtClean="0"/>
              <a:t>	zero</a:t>
            </a:r>
            <a:endParaRPr lang="en-US" sz="3000" dirty="0"/>
          </a:p>
          <a:p>
            <a:pPr marL="0" indent="0">
              <a:lnSpc>
                <a:spcPct val="170000"/>
              </a:lnSpc>
              <a:buNone/>
            </a:pPr>
            <a:r>
              <a:rPr lang="en-US" sz="3000" dirty="0"/>
              <a:t>	Profit 			</a:t>
            </a:r>
            <a:r>
              <a:rPr lang="en-US" sz="3000" dirty="0" smtClean="0"/>
              <a:t>:</a:t>
            </a:r>
            <a:r>
              <a:rPr lang="en-US" sz="3000" dirty="0"/>
              <a:t>	zero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3000" dirty="0"/>
              <a:t>	Application Fee		</a:t>
            </a:r>
            <a:r>
              <a:rPr lang="en-US" sz="3000" dirty="0" smtClean="0"/>
              <a:t>:</a:t>
            </a:r>
            <a:r>
              <a:rPr lang="en-US" sz="3000" dirty="0"/>
              <a:t>	US $ 1 to 2 per 	application	</a:t>
            </a:r>
            <a:r>
              <a:rPr lang="en-US" sz="3000" dirty="0" smtClean="0"/>
              <a:t>Insurance/Takaful</a:t>
            </a:r>
            <a:r>
              <a:rPr lang="en-US" sz="3000" dirty="0"/>
              <a:t>	</a:t>
            </a:r>
            <a:r>
              <a:rPr lang="en-US" sz="3000" dirty="0" smtClean="0"/>
              <a:t>:</a:t>
            </a:r>
            <a:r>
              <a:rPr lang="en-US" sz="3000" dirty="0"/>
              <a:t>	1% of loan amount (voluntary)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41475" y="835966"/>
            <a:ext cx="676640" cy="91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04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599" y="835966"/>
            <a:ext cx="7543518" cy="82425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Overview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0479" y="2270234"/>
            <a:ext cx="9939416" cy="474875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200" dirty="0" smtClean="0"/>
              <a:t>Started </a:t>
            </a:r>
            <a:r>
              <a:rPr lang="en-US" sz="3200" dirty="0"/>
              <a:t>in 2001 with a first donation of US $ 100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200" dirty="0"/>
              <a:t>Credit Pool now has grown to US $ 180 million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200" dirty="0"/>
              <a:t>This Pool is a Revolving fund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200" dirty="0"/>
              <a:t>The amount is regularly disbursed and recovered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200" dirty="0"/>
              <a:t>Cumulative disbursement is US $ 600 </a:t>
            </a:r>
            <a:r>
              <a:rPr lang="en-US" sz="3200" dirty="0" smtClean="0"/>
              <a:t>million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41475" y="835966"/>
            <a:ext cx="676640" cy="91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57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468424985"/>
              </p:ext>
            </p:extLst>
          </p:nvPr>
        </p:nvGraphicFramePr>
        <p:xfrm>
          <a:off x="465221" y="-64168"/>
          <a:ext cx="11085095" cy="6448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" name="Text Box 23"/>
          <p:cNvSpPr txBox="1"/>
          <p:nvPr/>
        </p:nvSpPr>
        <p:spPr>
          <a:xfrm>
            <a:off x="4018478" y="2124337"/>
            <a:ext cx="4576024" cy="253713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Credit Process</a:t>
            </a:r>
            <a:endParaRPr lang="en-US" sz="16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909" y="1"/>
            <a:ext cx="969075" cy="104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8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C0F1C23-7E98-4BE6-8BA0-E116833E2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2">
                                            <p:graphicEl>
                                              <a:dgm id="{8C0F1C23-7E98-4BE6-8BA0-E116833E2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472D5DF7-EB51-4DEF-AD94-7D02E523B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22">
                                            <p:graphicEl>
                                              <a:dgm id="{472D5DF7-EB51-4DEF-AD94-7D02E523B1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6D1E4200-3DAB-4AB3-8287-30FC7BBD2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22">
                                            <p:graphicEl>
                                              <a:dgm id="{6D1E4200-3DAB-4AB3-8287-30FC7BBD2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CD278C17-0ABB-4CC5-A970-9BF0A345B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22">
                                            <p:graphicEl>
                                              <a:dgm id="{CD278C17-0ABB-4CC5-A970-9BF0A345B5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DF5CA5AF-B45F-4BCC-9E41-EB3526990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22">
                                            <p:graphicEl>
                                              <a:dgm id="{DF5CA5AF-B45F-4BCC-9E41-EB3526990A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745C1D0D-32D2-4DCB-AEC5-E4D772656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22">
                                            <p:graphicEl>
                                              <a:dgm id="{745C1D0D-32D2-4DCB-AEC5-E4D772656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DFB63519-C050-42A7-826E-AF57B7943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22">
                                            <p:graphicEl>
                                              <a:dgm id="{DFB63519-C050-42A7-826E-AF57B7943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911B034-4D0C-48E3-8E4B-C626C25D0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22">
                                            <p:graphicEl>
                                              <a:dgm id="{B911B034-4D0C-48E3-8E4B-C626C25D07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B944F90-6B23-43EF-A2C3-4A59E6748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22">
                                            <p:graphicEl>
                                              <a:dgm id="{FB944F90-6B23-43EF-A2C3-4A59E6748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04CBACD0-A8D7-49C5-BB72-8F25B057E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500"/>
                                        <p:tgtEl>
                                          <p:spTgt spid="22">
                                            <p:graphicEl>
                                              <a:dgm id="{04CBACD0-A8D7-49C5-BB72-8F25B057E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4E1DC3A5-B291-4681-906A-EEDF7FB3A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22">
                                            <p:graphicEl>
                                              <a:dgm id="{4E1DC3A5-B291-4681-906A-EEDF7FB3A4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72B5E8C7-A3C3-485D-853E-DFC4A7230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500"/>
                                        <p:tgtEl>
                                          <p:spTgt spid="22">
                                            <p:graphicEl>
                                              <a:dgm id="{72B5E8C7-A3C3-485D-853E-DFC4A7230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D22AB14-D0C0-4B40-84D6-5A3E29DD6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22">
                                            <p:graphicEl>
                                              <a:dgm id="{8D22AB14-D0C0-4B40-84D6-5A3E29DD6B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 uiExpand="1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599" y="835966"/>
            <a:ext cx="7543518" cy="824259"/>
          </a:xfrm>
        </p:spPr>
        <p:txBody>
          <a:bodyPr>
            <a:noAutofit/>
          </a:bodyPr>
          <a:lstStyle/>
          <a:p>
            <a:pPr algn="ctr" rtl="1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Overview</a:t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on 31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March, 2018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740" y="2087194"/>
            <a:ext cx="9649995" cy="4570280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en-US" sz="3200" dirty="0" smtClean="0"/>
              <a:t>Total Benefiting Families	=	2.56Million</a:t>
            </a:r>
          </a:p>
          <a:p>
            <a:pPr algn="just">
              <a:lnSpc>
                <a:spcPct val="110000"/>
              </a:lnSpc>
              <a:defRPr/>
            </a:pPr>
            <a:r>
              <a:rPr lang="en-US" sz="3200" dirty="0" smtClean="0"/>
              <a:t>Total Amount Disbursed		=	USD600Million</a:t>
            </a:r>
          </a:p>
          <a:p>
            <a:pPr algn="just">
              <a:lnSpc>
                <a:spcPct val="110000"/>
              </a:lnSpc>
              <a:defRPr/>
            </a:pPr>
            <a:r>
              <a:rPr lang="en-US" sz="3200" dirty="0" smtClean="0"/>
              <a:t>Active Loans				=	938,233</a:t>
            </a:r>
          </a:p>
          <a:p>
            <a:pPr algn="just">
              <a:lnSpc>
                <a:spcPct val="110000"/>
              </a:lnSpc>
              <a:defRPr/>
            </a:pPr>
            <a:r>
              <a:rPr lang="en-US" sz="3200" dirty="0" smtClean="0"/>
              <a:t>Number of branches		=	800</a:t>
            </a:r>
          </a:p>
          <a:p>
            <a:pPr algn="just">
              <a:lnSpc>
                <a:spcPct val="110000"/>
              </a:lnSpc>
              <a:defRPr/>
            </a:pPr>
            <a:r>
              <a:rPr lang="en-US" sz="3200" dirty="0" smtClean="0"/>
              <a:t>Number of cities &amp; towns	=	380</a:t>
            </a:r>
          </a:p>
          <a:p>
            <a:pPr algn="just">
              <a:lnSpc>
                <a:spcPct val="110000"/>
              </a:lnSpc>
              <a:defRPr/>
            </a:pPr>
            <a:r>
              <a:rPr lang="en-US" sz="3200" dirty="0" smtClean="0"/>
              <a:t>Number of staff			=	4246</a:t>
            </a:r>
          </a:p>
          <a:p>
            <a:pPr algn="just">
              <a:lnSpc>
                <a:spcPct val="110000"/>
              </a:lnSpc>
              <a:defRPr/>
            </a:pPr>
            <a:r>
              <a:rPr lang="en-US" sz="3200" dirty="0" smtClean="0"/>
              <a:t>Recovery Rate			=</a:t>
            </a:r>
            <a:r>
              <a:rPr lang="en-US" sz="3200" dirty="0"/>
              <a:t>	</a:t>
            </a:r>
            <a:r>
              <a:rPr lang="en-US" sz="3200" dirty="0" smtClean="0"/>
              <a:t>99.94%</a:t>
            </a:r>
            <a:endParaRPr lang="en-US" sz="32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41475" y="835966"/>
            <a:ext cx="676640" cy="91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1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253" y="835966"/>
            <a:ext cx="7516222" cy="94648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Progress Overview</a:t>
            </a:r>
            <a:endParaRPr lang="en-US" sz="4000" b="1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41475" y="835966"/>
            <a:ext cx="676640" cy="91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213360" y="2209800"/>
          <a:ext cx="11750040" cy="4465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8997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253" y="835966"/>
            <a:ext cx="7516222" cy="94648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Progress Overview</a:t>
            </a:r>
            <a:endParaRPr lang="en-US" sz="4000" b="1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41475" y="835966"/>
            <a:ext cx="676640" cy="91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25730" y="2117884"/>
          <a:ext cx="11837670" cy="4572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1757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253" y="835966"/>
            <a:ext cx="7516222" cy="94648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Progress Overview</a:t>
            </a:r>
            <a:endParaRPr lang="en-US" sz="4000" b="1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41475" y="835966"/>
            <a:ext cx="676640" cy="91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56672" y="2035118"/>
          <a:ext cx="11640845" cy="4689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169">
                  <a:extLst>
                    <a:ext uri="{9D8B030D-6E8A-4147-A177-3AD203B41FA5}">
                      <a16:colId xmlns:a16="http://schemas.microsoft.com/office/drawing/2014/main" val="2400200262"/>
                    </a:ext>
                  </a:extLst>
                </a:gridCol>
                <a:gridCol w="2328169">
                  <a:extLst>
                    <a:ext uri="{9D8B030D-6E8A-4147-A177-3AD203B41FA5}">
                      <a16:colId xmlns:a16="http://schemas.microsoft.com/office/drawing/2014/main" val="1196242990"/>
                    </a:ext>
                  </a:extLst>
                </a:gridCol>
                <a:gridCol w="2328169">
                  <a:extLst>
                    <a:ext uri="{9D8B030D-6E8A-4147-A177-3AD203B41FA5}">
                      <a16:colId xmlns:a16="http://schemas.microsoft.com/office/drawing/2014/main" val="569362944"/>
                    </a:ext>
                  </a:extLst>
                </a:gridCol>
                <a:gridCol w="2328169">
                  <a:extLst>
                    <a:ext uri="{9D8B030D-6E8A-4147-A177-3AD203B41FA5}">
                      <a16:colId xmlns:a16="http://schemas.microsoft.com/office/drawing/2014/main" val="1497879617"/>
                    </a:ext>
                  </a:extLst>
                </a:gridCol>
                <a:gridCol w="2328169">
                  <a:extLst>
                    <a:ext uri="{9D8B030D-6E8A-4147-A177-3AD203B41FA5}">
                      <a16:colId xmlns:a16="http://schemas.microsoft.com/office/drawing/2014/main" val="971341502"/>
                    </a:ext>
                  </a:extLst>
                </a:gridCol>
              </a:tblGrid>
              <a:tr h="6236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Year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ctr">
                    <a:solidFill>
                      <a:srgbClr val="549E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MDP/Year</a:t>
                      </a:r>
                      <a:r>
                        <a:rPr lang="en-US" sz="1800" u="none" strike="noStrike" dirty="0">
                          <a:effectLst/>
                        </a:rPr>
                        <a:t/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 err="1">
                          <a:effectLst/>
                        </a:rPr>
                        <a:t>Rs</a:t>
                      </a:r>
                      <a:r>
                        <a:rPr lang="en-US" sz="1800" u="none" strike="noStrike" dirty="0">
                          <a:effectLst/>
                        </a:rPr>
                        <a:t>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ctr">
                    <a:solidFill>
                      <a:srgbClr val="549E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Cumulative</a:t>
                      </a:r>
                      <a:r>
                        <a:rPr lang="en-US" sz="1800" u="none" strike="noStrike" dirty="0">
                          <a:effectLst/>
                        </a:rPr>
                        <a:t/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 err="1">
                          <a:effectLst/>
                        </a:rPr>
                        <a:t>Rs</a:t>
                      </a:r>
                      <a:r>
                        <a:rPr lang="en-US" sz="1800" u="none" strike="noStrike" dirty="0">
                          <a:effectLst/>
                        </a:rPr>
                        <a:t>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ctr">
                    <a:solidFill>
                      <a:srgbClr val="549E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MDP/Year$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ctr">
                    <a:solidFill>
                      <a:srgbClr val="549E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Cumulative$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ctr">
                    <a:solidFill>
                      <a:srgbClr val="549E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372075"/>
                  </a:ext>
                </a:extLst>
              </a:tr>
              <a:tr h="316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2007-2008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20,730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20,730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extLst>
                  <a:ext uri="{0D108BD9-81ED-4DB2-BD59-A6C34878D82A}">
                    <a16:rowId xmlns:a16="http://schemas.microsoft.com/office/drawing/2014/main" val="1954015885"/>
                  </a:ext>
                </a:extLst>
              </a:tr>
              <a:tr h="316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2008-2009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10,338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31,068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311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extLst>
                  <a:ext uri="{0D108BD9-81ED-4DB2-BD59-A6C34878D82A}">
                    <a16:rowId xmlns:a16="http://schemas.microsoft.com/office/drawing/2014/main" val="3238911308"/>
                  </a:ext>
                </a:extLst>
              </a:tr>
              <a:tr h="381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2009-2010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6,107,574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6,138,642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61,076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61,386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extLst>
                  <a:ext uri="{0D108BD9-81ED-4DB2-BD59-A6C34878D82A}">
                    <a16:rowId xmlns:a16="http://schemas.microsoft.com/office/drawing/2014/main" val="3288244530"/>
                  </a:ext>
                </a:extLst>
              </a:tr>
              <a:tr h="381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2010-2011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12,258,508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18,397,150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122,585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183,972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extLst>
                  <a:ext uri="{0D108BD9-81ED-4DB2-BD59-A6C34878D82A}">
                    <a16:rowId xmlns:a16="http://schemas.microsoft.com/office/drawing/2014/main" val="2191718492"/>
                  </a:ext>
                </a:extLst>
              </a:tr>
              <a:tr h="381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2011-2012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23,868,857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42,266,007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238,689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422,660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extLst>
                  <a:ext uri="{0D108BD9-81ED-4DB2-BD59-A6C34878D82A}">
                    <a16:rowId xmlns:a16="http://schemas.microsoft.com/office/drawing/2014/main" val="262920402"/>
                  </a:ext>
                </a:extLst>
              </a:tr>
              <a:tr h="381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2012-2013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54,085,163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96,351,170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540,852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963,512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extLst>
                  <a:ext uri="{0D108BD9-81ED-4DB2-BD59-A6C34878D82A}">
                    <a16:rowId xmlns:a16="http://schemas.microsoft.com/office/drawing/2014/main" val="3946239924"/>
                  </a:ext>
                </a:extLst>
              </a:tr>
              <a:tr h="381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2013-2014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92,469,597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188,820,767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924,696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1,888,208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extLst>
                  <a:ext uri="{0D108BD9-81ED-4DB2-BD59-A6C34878D82A}">
                    <a16:rowId xmlns:a16="http://schemas.microsoft.com/office/drawing/2014/main" val="155910355"/>
                  </a:ext>
                </a:extLst>
              </a:tr>
              <a:tr h="381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2014-2015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90,000,000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278,820,767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900,000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2,788,208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extLst>
                  <a:ext uri="{0D108BD9-81ED-4DB2-BD59-A6C34878D82A}">
                    <a16:rowId xmlns:a16="http://schemas.microsoft.com/office/drawing/2014/main" val="3364701744"/>
                  </a:ext>
                </a:extLst>
              </a:tr>
              <a:tr h="381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2015-2016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152,373,134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431,193,901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1,523,731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4,311,939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extLst>
                  <a:ext uri="{0D108BD9-81ED-4DB2-BD59-A6C34878D82A}">
                    <a16:rowId xmlns:a16="http://schemas.microsoft.com/office/drawing/2014/main" val="1601188676"/>
                  </a:ext>
                </a:extLst>
              </a:tr>
              <a:tr h="381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2016-2017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230,027,653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661,221,554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2,300,277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6,612,216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extLst>
                  <a:ext uri="{0D108BD9-81ED-4DB2-BD59-A6C34878D82A}">
                    <a16:rowId xmlns:a16="http://schemas.microsoft.com/office/drawing/2014/main" val="4097782548"/>
                  </a:ext>
                </a:extLst>
              </a:tr>
              <a:tr h="381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2017-2018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(Mar-18)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227,676,509</a:t>
                      </a: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888,898,063</a:t>
                      </a: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2,276,765</a:t>
                      </a:r>
                    </a:p>
                  </a:txBody>
                  <a:tcPr marL="8908" marR="8908" marT="8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8,888,981</a:t>
                      </a:r>
                    </a:p>
                  </a:txBody>
                  <a:tcPr marL="8908" marR="8908" marT="8908" marB="0" anchor="b"/>
                </a:tc>
                <a:extLst>
                  <a:ext uri="{0D108BD9-81ED-4DB2-BD59-A6C34878D82A}">
                    <a16:rowId xmlns:a16="http://schemas.microsoft.com/office/drawing/2014/main" val="4087322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11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4" y="2175899"/>
            <a:ext cx="10001250" cy="46821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200" dirty="0"/>
              <a:t>Interest Based </a:t>
            </a:r>
            <a:r>
              <a:rPr lang="en-US" sz="3200" dirty="0" smtClean="0"/>
              <a:t>Lending @</a:t>
            </a:r>
            <a:r>
              <a:rPr lang="en-US" sz="3200" dirty="0" smtClean="0"/>
              <a:t> high cost 25 </a:t>
            </a:r>
            <a:r>
              <a:rPr lang="en-US" sz="3200" dirty="0"/>
              <a:t>- 60% or even more</a:t>
            </a:r>
          </a:p>
          <a:p>
            <a:pPr algn="just">
              <a:lnSpc>
                <a:spcPct val="100000"/>
              </a:lnSpc>
            </a:pPr>
            <a:r>
              <a:rPr lang="en-US" sz="3200" dirty="0" smtClean="0"/>
              <a:t>Loans </a:t>
            </a:r>
            <a:r>
              <a:rPr lang="en-US" sz="3200" dirty="0"/>
              <a:t>to Women only</a:t>
            </a:r>
          </a:p>
          <a:p>
            <a:pPr algn="just">
              <a:lnSpc>
                <a:spcPct val="100000"/>
              </a:lnSpc>
            </a:pPr>
            <a:r>
              <a:rPr lang="en-US" sz="3200" dirty="0"/>
              <a:t>Product not necessarily suited to the borrower’s </a:t>
            </a:r>
            <a:r>
              <a:rPr lang="en-US" sz="3200" dirty="0" smtClean="0"/>
              <a:t>need</a:t>
            </a:r>
          </a:p>
          <a:p>
            <a:pPr algn="just">
              <a:lnSpc>
                <a:spcPct val="100000"/>
              </a:lnSpc>
            </a:pPr>
            <a:r>
              <a:rPr lang="en-US" sz="3200" dirty="0"/>
              <a:t>Shift from NGO domain to banks – business/ </a:t>
            </a:r>
            <a:r>
              <a:rPr lang="en-US" sz="3200" dirty="0" smtClean="0"/>
              <a:t>industry</a:t>
            </a:r>
            <a:endParaRPr lang="en-US" sz="3200" dirty="0"/>
          </a:p>
          <a:p>
            <a:pPr algn="just">
              <a:lnSpc>
                <a:spcPct val="100000"/>
              </a:lnSpc>
            </a:pPr>
            <a:r>
              <a:rPr lang="en-US" sz="3200" dirty="0"/>
              <a:t>Focus on organizational sustainability </a:t>
            </a:r>
            <a:r>
              <a:rPr lang="en-US" sz="3200" dirty="0" smtClean="0"/>
              <a:t>only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41475" y="835966"/>
            <a:ext cx="676640" cy="91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82303" y="890223"/>
            <a:ext cx="7488926" cy="82425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an alternative paradigm is needed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891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253" y="835966"/>
            <a:ext cx="7516222" cy="94648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Impact Assessments</a:t>
            </a:r>
            <a:endParaRPr lang="en-US" sz="4000" b="1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41475" y="835966"/>
            <a:ext cx="676640" cy="91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89" y="2229853"/>
            <a:ext cx="11197390" cy="462814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/>
              <a:t>Impact Assessment of Microfinance: A Case Study of Akhuwat (2008</a:t>
            </a:r>
            <a:r>
              <a:rPr lang="en-US" sz="2600" dirty="0" smtClean="0"/>
              <a:t>) by University of Central Punjab</a:t>
            </a: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Impact Assessment of Microfinance: A Case Study of Akhuwat (2011) by University of Central Punjab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Special </a:t>
            </a:r>
            <a:r>
              <a:rPr lang="en-US" sz="2600" dirty="0"/>
              <a:t>Committee Findings for CMSES (2016)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SROI Analysis of CM Punjab’s Self-Employment Scheme (2016)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Islamic Finance and the Role of </a:t>
            </a:r>
            <a:r>
              <a:rPr lang="en-US" sz="2600" dirty="0" err="1"/>
              <a:t>Qard</a:t>
            </a:r>
            <a:r>
              <a:rPr lang="en-US" sz="2600" dirty="0"/>
              <a:t>-e-Hassan in Enhancing Inclusion: A case study of Akhuwat </a:t>
            </a:r>
            <a:r>
              <a:rPr lang="en-US" sz="2600" dirty="0" smtClean="0"/>
              <a:t>by </a:t>
            </a:r>
            <a:r>
              <a:rPr lang="en-US" sz="2600" dirty="0" err="1"/>
              <a:t>Zamir</a:t>
            </a:r>
            <a:r>
              <a:rPr lang="en-US" sz="2600" dirty="0"/>
              <a:t> Iqbal &amp; Bushra </a:t>
            </a:r>
            <a:r>
              <a:rPr lang="en-US" sz="2600" dirty="0" err="1"/>
              <a:t>Shafiq</a:t>
            </a:r>
            <a:r>
              <a:rPr lang="en-US" sz="2600" dirty="0"/>
              <a:t>, World Bank &amp; State Bank of Pakistan, ISSN 2305-7394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Impact </a:t>
            </a:r>
            <a:r>
              <a:rPr lang="en-US" sz="2600" dirty="0"/>
              <a:t>Assessment: Akhuwat – </a:t>
            </a:r>
            <a:r>
              <a:rPr lang="en-US" sz="2600" dirty="0" err="1"/>
              <a:t>Lendwithcare</a:t>
            </a:r>
            <a:r>
              <a:rPr lang="en-US" sz="2600" dirty="0"/>
              <a:t> – </a:t>
            </a:r>
            <a:r>
              <a:rPr lang="en-US" sz="2600" dirty="0" smtClean="0"/>
              <a:t>by University </a:t>
            </a:r>
            <a:r>
              <a:rPr lang="en-US" sz="2600" dirty="0"/>
              <a:t>of Portsmouth, UK (2015-2017)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LUMS – University of Oxford (2016-2017</a:t>
            </a:r>
            <a:r>
              <a:rPr lang="en-US" sz="2600" dirty="0" smtClean="0"/>
              <a:t>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6747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253" y="835966"/>
            <a:ext cx="7516222" cy="94648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Important Studies - I</a:t>
            </a:r>
            <a:endParaRPr lang="en-US" sz="4000" b="1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41475" y="835966"/>
            <a:ext cx="676640" cy="91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69433"/>
            <a:ext cx="11389895" cy="4788568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800" dirty="0"/>
              <a:t>Towards a Sustainable Islamic Microfinance Model in Pakistan, 6. May 2014, Salman Ahmed Shaikh, Salman Ahmed Shaikh is pursuing PhD in Economics. National University of Malaysia.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/>
              <a:t>The Collective and the Individual: Re-thinking the Role of Altruism in Institutions Through Akhuwat’s Example, by Natasha Ansari under the Direction of Professor </a:t>
            </a:r>
            <a:r>
              <a:rPr lang="en-US" sz="2800" dirty="0" err="1"/>
              <a:t>Shahrukh</a:t>
            </a:r>
            <a:r>
              <a:rPr lang="en-US" sz="2800" dirty="0"/>
              <a:t> R. Khan, Economics Department Mount Holyoke College, May 2013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/>
              <a:t>Akhuwat: Microloans through Brotherhood A case study on the success of Akhuwat’s Islamic microfinance model, </a:t>
            </a:r>
            <a:r>
              <a:rPr lang="en-US" sz="2800" dirty="0" err="1"/>
              <a:t>Jelmer</a:t>
            </a:r>
            <a:r>
              <a:rPr lang="en-US" sz="2800" dirty="0"/>
              <a:t> David </a:t>
            </a:r>
            <a:r>
              <a:rPr lang="en-US" sz="2800" dirty="0" err="1"/>
              <a:t>Ikin</a:t>
            </a:r>
            <a:r>
              <a:rPr lang="en-US" sz="2800" dirty="0"/>
              <a:t>, Master of Law &amp; Diplomacy, 2013, The Fletcher School, Tufts University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767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253" y="835966"/>
            <a:ext cx="7516222" cy="94648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Important Studies - II</a:t>
            </a:r>
            <a:endParaRPr lang="en-US" sz="4000" b="1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41475" y="835966"/>
            <a:ext cx="676640" cy="91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69433"/>
            <a:ext cx="11389895" cy="478856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Entrepreneurship </a:t>
            </a:r>
            <a:r>
              <a:rPr lang="en-US" dirty="0"/>
              <a:t>and Microfinance- A tool for empowerment of poor- Case of Akhuwat 2008 -Pakistan, School of Sustainable Development of Society and Technology, </a:t>
            </a:r>
            <a:r>
              <a:rPr lang="en-US" dirty="0" err="1"/>
              <a:t>Malardalen</a:t>
            </a:r>
            <a:r>
              <a:rPr lang="en-US" dirty="0"/>
              <a:t> University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Islamic Finance and the Role of </a:t>
            </a:r>
            <a:r>
              <a:rPr lang="en-US" dirty="0" err="1"/>
              <a:t>Qard</a:t>
            </a:r>
            <a:r>
              <a:rPr lang="en-US" dirty="0"/>
              <a:t>-al-Hassan (benevolent loans) in Enhancing Inclusion: a case study of Akhuwat, ACRN Oxford Journal of Finance and Risk Perspectives Special Issue of Social and Sustainable Finance, Vol.4 Issue 4, October 2015, p. 23-40 ISSN 2305-7394, </a:t>
            </a:r>
            <a:r>
              <a:rPr lang="en-US" dirty="0" err="1"/>
              <a:t>Zamir</a:t>
            </a:r>
            <a:r>
              <a:rPr lang="en-US" dirty="0"/>
              <a:t> Iqbal , Bushra </a:t>
            </a:r>
            <a:r>
              <a:rPr lang="en-US" dirty="0" err="1"/>
              <a:t>Shafiq</a:t>
            </a:r>
            <a:r>
              <a:rPr lang="en-US" dirty="0"/>
              <a:t>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Akhuwat: Fighting Poverty with Interest-Free Microfinance, by </a:t>
            </a:r>
            <a:r>
              <a:rPr lang="en-US" dirty="0" err="1"/>
              <a:t>Ussama</a:t>
            </a:r>
            <a:r>
              <a:rPr lang="en-US" dirty="0"/>
              <a:t> Ahmad Khan, HKS MPP 2016, in collaboration with Dick Cavanagh, Adjunct Lecturer in Public Policy, at the John F. Kennedy School of Government, Harvard University.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Akhuwat: Potential for a Sustainable Islamic Interest Free Microfinance Model (2016), Beall, Juliana S., Scripps Senior Theses. Paper 755.</a:t>
            </a:r>
          </a:p>
        </p:txBody>
      </p:sp>
    </p:spTree>
    <p:extLst>
      <p:ext uri="{BB962C8B-B14F-4D97-AF65-F5344CB8AC3E}">
        <p14:creationId xmlns:p14="http://schemas.microsoft.com/office/powerpoint/2010/main" val="422663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253" y="835966"/>
            <a:ext cx="7516222" cy="94648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How to replicate</a:t>
            </a:r>
            <a:endParaRPr lang="en-US" sz="4000" b="1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41475" y="835966"/>
            <a:ext cx="676640" cy="91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433" y="2085474"/>
            <a:ext cx="10741799" cy="477252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CA" sz="3200" dirty="0" smtClean="0"/>
              <a:t>Introduction of Akhuwat model</a:t>
            </a:r>
          </a:p>
          <a:p>
            <a:pPr>
              <a:lnSpc>
                <a:spcPct val="150000"/>
              </a:lnSpc>
            </a:pPr>
            <a:r>
              <a:rPr lang="en-CA" sz="3200" dirty="0" smtClean="0"/>
              <a:t>Website and promotional material</a:t>
            </a:r>
          </a:p>
          <a:p>
            <a:pPr>
              <a:lnSpc>
                <a:spcPct val="150000"/>
              </a:lnSpc>
            </a:pPr>
            <a:r>
              <a:rPr lang="en-CA" sz="3200" dirty="0" smtClean="0"/>
              <a:t>Training manuals and operational material</a:t>
            </a:r>
          </a:p>
          <a:p>
            <a:pPr>
              <a:lnSpc>
                <a:spcPct val="150000"/>
              </a:lnSpc>
            </a:pPr>
            <a:r>
              <a:rPr lang="en-CA" sz="3200" dirty="0" smtClean="0"/>
              <a:t>Staff training </a:t>
            </a:r>
          </a:p>
          <a:p>
            <a:pPr>
              <a:lnSpc>
                <a:spcPct val="150000"/>
              </a:lnSpc>
            </a:pPr>
            <a:r>
              <a:rPr lang="en-CA" sz="3200" dirty="0" smtClean="0"/>
              <a:t>Visit Akhuwat premises</a:t>
            </a:r>
          </a:p>
          <a:p>
            <a:pPr>
              <a:lnSpc>
                <a:spcPct val="150000"/>
              </a:lnSpc>
            </a:pPr>
            <a:r>
              <a:rPr lang="en-CA" sz="3200" dirty="0" smtClean="0"/>
              <a:t>Continuous technical support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51057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253" y="835966"/>
            <a:ext cx="7516222" cy="94648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Issues in Replication</a:t>
            </a:r>
            <a:endParaRPr lang="en-US" sz="4000" b="1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41475" y="835966"/>
            <a:ext cx="676640" cy="91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989222"/>
            <a:ext cx="9613861" cy="486877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Strong Commitment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Financial Resources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Operating </a:t>
            </a:r>
            <a:r>
              <a:rPr lang="en-US" sz="3200" dirty="0"/>
              <a:t>at optimum level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Simplicity and keeping costs </a:t>
            </a:r>
            <a:r>
              <a:rPr lang="en-US" sz="3200" dirty="0" smtClean="0"/>
              <a:t>low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Local conditions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Human Resource </a:t>
            </a:r>
            <a:endParaRPr lang="en-US" sz="3200" dirty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437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Our Belief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83436"/>
            <a:ext cx="10757174" cy="3552752"/>
          </a:xfrm>
        </p:spPr>
        <p:txBody>
          <a:bodyPr>
            <a:noAutofit/>
          </a:bodyPr>
          <a:lstStyle/>
          <a:p>
            <a:r>
              <a:rPr lang="en-CA" sz="3200" dirty="0"/>
              <a:t>We derive our inspiration from Islam but our message is universal for </a:t>
            </a:r>
            <a:r>
              <a:rPr lang="en-CA" sz="3200" dirty="0" smtClean="0"/>
              <a:t>all</a:t>
            </a:r>
            <a:endParaRPr lang="en-CA" sz="3200" dirty="0" smtClean="0"/>
          </a:p>
          <a:p>
            <a:r>
              <a:rPr lang="en-CA" sz="3200" dirty="0" smtClean="0"/>
              <a:t>Poverty </a:t>
            </a:r>
            <a:r>
              <a:rPr lang="en-CA" sz="3200" dirty="0" smtClean="0"/>
              <a:t>alleviation is the joint responsibility of the state and the civil society</a:t>
            </a:r>
          </a:p>
          <a:p>
            <a:r>
              <a:rPr lang="en-CA" sz="3200" dirty="0" smtClean="0"/>
              <a:t>Equitable distribution of wealth is a pre-requisite</a:t>
            </a:r>
          </a:p>
          <a:p>
            <a:r>
              <a:rPr lang="en-CA" sz="3200" dirty="0" smtClean="0"/>
              <a:t>Charity alone is not the </a:t>
            </a:r>
            <a:r>
              <a:rPr lang="en-CA" sz="3200" dirty="0" smtClean="0"/>
              <a:t>answer</a:t>
            </a:r>
          </a:p>
          <a:p>
            <a:r>
              <a:rPr lang="en-CA" sz="3200" dirty="0" smtClean="0"/>
              <a:t>Availability of credit/financial inclusion is a must for all</a:t>
            </a:r>
          </a:p>
          <a:p>
            <a:r>
              <a:rPr lang="en-CA" sz="3200" dirty="0"/>
              <a:t>Solidarity with the poor is the way forward</a:t>
            </a:r>
          </a:p>
          <a:p>
            <a:endParaRPr lang="en-CA" sz="3200" dirty="0" smtClean="0"/>
          </a:p>
        </p:txBody>
      </p:sp>
    </p:spTree>
    <p:extLst>
      <p:ext uri="{BB962C8B-B14F-4D97-AF65-F5344CB8AC3E}">
        <p14:creationId xmlns:p14="http://schemas.microsoft.com/office/powerpoint/2010/main" val="7117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Discussion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83436"/>
            <a:ext cx="10757174" cy="35527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CA" sz="6000" dirty="0" smtClean="0"/>
          </a:p>
          <a:p>
            <a:pPr marL="0" indent="0" algn="ctr">
              <a:buNone/>
            </a:pPr>
            <a:r>
              <a:rPr lang="en-CA" sz="6000" dirty="0" smtClean="0"/>
              <a:t>Question and Answer Session</a:t>
            </a:r>
          </a:p>
          <a:p>
            <a:pPr marL="0" indent="0" algn="ctr">
              <a:buNone/>
            </a:pPr>
            <a:endParaRPr lang="en-CA" sz="3000" dirty="0" smtClean="0"/>
          </a:p>
          <a:p>
            <a:pPr marL="0" indent="0" algn="ctr">
              <a:buNone/>
            </a:pPr>
            <a:endParaRPr lang="en-CA" sz="3000" dirty="0" smtClean="0"/>
          </a:p>
          <a:p>
            <a:pPr marL="0" indent="0" algn="ctr">
              <a:buNone/>
            </a:pPr>
            <a:r>
              <a:rPr lang="en-CA" sz="3000" dirty="0" smtClean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390451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524" y="2175899"/>
            <a:ext cx="11437495" cy="4682101"/>
          </a:xfrm>
        </p:spPr>
        <p:txBody>
          <a:bodyPr>
            <a:noAutofit/>
          </a:bodyPr>
          <a:lstStyle/>
          <a:p>
            <a:pPr algn="just"/>
            <a:endParaRPr lang="en-US" sz="3200" dirty="0" smtClean="0"/>
          </a:p>
          <a:p>
            <a:pPr marL="0" indent="0" algn="ctr">
              <a:buNone/>
            </a:pPr>
            <a:r>
              <a:rPr lang="en-US" sz="4200" dirty="0" smtClean="0"/>
              <a:t>Qarz-a-Hassan (Interest Free Loans – An alternative Paradigm) </a:t>
            </a:r>
          </a:p>
          <a:p>
            <a:pPr marL="0" indent="0" algn="ctr">
              <a:buNone/>
            </a:pPr>
            <a:endParaRPr lang="en-US" sz="4200" dirty="0" smtClean="0"/>
          </a:p>
          <a:p>
            <a:pPr marL="0" indent="0" algn="ctr">
              <a:buNone/>
            </a:pPr>
            <a:r>
              <a:rPr lang="en-US" sz="4200" dirty="0" smtClean="0"/>
              <a:t>An attempt to </a:t>
            </a:r>
            <a:r>
              <a:rPr lang="en-US" sz="4200" dirty="0" smtClean="0"/>
              <a:t>resolve most of </a:t>
            </a:r>
            <a:r>
              <a:rPr lang="en-US" sz="4200" dirty="0" smtClean="0"/>
              <a:t>these issues through innovation</a:t>
            </a:r>
            <a:endParaRPr lang="en-US" sz="42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41475" y="835966"/>
            <a:ext cx="676640" cy="91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82303" y="890223"/>
            <a:ext cx="7488926" cy="82425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Akhuwat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819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303" y="890223"/>
            <a:ext cx="7488926" cy="82425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63" y="2428480"/>
            <a:ext cx="10129837" cy="3515129"/>
          </a:xfrm>
        </p:spPr>
        <p:txBody>
          <a:bodyPr>
            <a:normAutofit/>
          </a:bodyPr>
          <a:lstStyle/>
          <a:p>
            <a:pPr algn="just" fontAlgn="base">
              <a:lnSpc>
                <a:spcPct val="100000"/>
              </a:lnSpc>
              <a:defRPr/>
            </a:pPr>
            <a:r>
              <a:rPr lang="en-US" altLang="en-US" sz="2800" dirty="0"/>
              <a:t>Akhuwat was established in 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</a:rPr>
              <a:t>2001</a:t>
            </a:r>
            <a:r>
              <a:rPr lang="en-US" altLang="en-US" sz="2800" dirty="0"/>
              <a:t> with the objective of providing interest free micro-credit to the poor so as </a:t>
            </a:r>
            <a:r>
              <a:rPr lang="en-US" altLang="en-US" sz="2800" dirty="0" smtClean="0"/>
              <a:t>to start a business, come out of poverty and </a:t>
            </a:r>
            <a:r>
              <a:rPr lang="en-US" altLang="en-US" sz="2800" dirty="0"/>
              <a:t>enhance their standard of living</a:t>
            </a:r>
            <a:r>
              <a:rPr lang="en-US" altLang="en-US" sz="2800" dirty="0" smtClean="0"/>
              <a:t>. Subsequently it added education, health, clothing and some other services in its mandate</a:t>
            </a:r>
            <a:endParaRPr lang="en-US" altLang="en-US" sz="2800" dirty="0"/>
          </a:p>
          <a:p>
            <a:pPr algn="just" fontAlgn="base">
              <a:lnSpc>
                <a:spcPct val="100000"/>
              </a:lnSpc>
              <a:defRPr/>
            </a:pP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</a:rPr>
              <a:t>‘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</a:rPr>
              <a:t>Akhuwat’</a:t>
            </a:r>
            <a:r>
              <a:rPr lang="en-US" altLang="en-US" sz="3600" dirty="0"/>
              <a:t> </a:t>
            </a:r>
            <a:r>
              <a:rPr lang="en-US" altLang="en-US" sz="2800" dirty="0"/>
              <a:t>means </a:t>
            </a:r>
            <a:r>
              <a:rPr lang="en-US" altLang="en-US" sz="2800" dirty="0" smtClean="0"/>
              <a:t>solidarity </a:t>
            </a:r>
            <a:r>
              <a:rPr lang="en-US" altLang="en-US" sz="2800" dirty="0"/>
              <a:t>with the poor and less advantaged.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41475" y="835966"/>
            <a:ext cx="676640" cy="91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4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253" y="835966"/>
            <a:ext cx="7516222" cy="94648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Inspiration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00631"/>
            <a:ext cx="10344150" cy="4016079"/>
          </a:xfrm>
        </p:spPr>
        <p:txBody>
          <a:bodyPr>
            <a:normAutofit/>
          </a:bodyPr>
          <a:lstStyle/>
          <a:p>
            <a:r>
              <a:rPr lang="en-US" sz="3400" dirty="0" smtClean="0"/>
              <a:t>Inspired by the spirit of sharing &amp; compassion.</a:t>
            </a:r>
          </a:p>
          <a:p>
            <a:endParaRPr lang="en-US" sz="3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200" dirty="0" smtClean="0"/>
              <a:t>The event of Muakhaat e Madina</a:t>
            </a:r>
          </a:p>
          <a:p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/>
              <a:t>Muakhat is a philosophy and way of life not merely an isolated event.</a:t>
            </a:r>
            <a:endParaRPr lang="en-US" sz="3200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41475" y="835966"/>
            <a:ext cx="676640" cy="91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53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253" y="835966"/>
            <a:ext cx="7516222" cy="946485"/>
          </a:xfrm>
        </p:spPr>
        <p:txBody>
          <a:bodyPr>
            <a:normAutofit/>
          </a:bodyPr>
          <a:lstStyle/>
          <a:p>
            <a:pPr algn="ctr"/>
            <a:r>
              <a:rPr lang="en-US" sz="4000" b="1" smtClean="0"/>
              <a:t>Core Principles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442" y="2131663"/>
            <a:ext cx="10668000" cy="455789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Interest Free Loans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Use of Religious Centers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Spirit of Volunteerism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Transforming Borrowers into Donors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No </a:t>
            </a:r>
            <a:r>
              <a:rPr lang="en-US" sz="3200" dirty="0"/>
              <a:t>Discrimination on </a:t>
            </a:r>
            <a:r>
              <a:rPr lang="en-US" sz="3200" dirty="0" smtClean="0"/>
              <a:t>the basis of Caste</a:t>
            </a:r>
            <a:r>
              <a:rPr lang="en-US" sz="3200" dirty="0"/>
              <a:t>, Color, Creed, Political Affiliation &amp; </a:t>
            </a:r>
            <a:r>
              <a:rPr lang="en-US" sz="3200" dirty="0" smtClean="0"/>
              <a:t>Faith</a:t>
            </a:r>
            <a:endParaRPr lang="en-US" sz="3200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41475" y="835966"/>
            <a:ext cx="676640" cy="91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9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253" y="835966"/>
            <a:ext cx="7516222" cy="94648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Products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722" y="2037347"/>
            <a:ext cx="8361393" cy="482065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sz="4100" dirty="0" smtClean="0"/>
              <a:t>Enterprise Loan		</a:t>
            </a:r>
          </a:p>
          <a:p>
            <a:pPr>
              <a:lnSpc>
                <a:spcPct val="110000"/>
              </a:lnSpc>
            </a:pPr>
            <a:r>
              <a:rPr lang="en-US" sz="4100" dirty="0" smtClean="0"/>
              <a:t>Liberations Loan</a:t>
            </a:r>
          </a:p>
          <a:p>
            <a:pPr>
              <a:lnSpc>
                <a:spcPct val="110000"/>
              </a:lnSpc>
            </a:pPr>
            <a:r>
              <a:rPr lang="en-US" sz="4100" dirty="0" smtClean="0"/>
              <a:t>Agricultural Loan</a:t>
            </a:r>
          </a:p>
          <a:p>
            <a:pPr>
              <a:lnSpc>
                <a:spcPct val="110000"/>
              </a:lnSpc>
            </a:pPr>
            <a:r>
              <a:rPr lang="en-US" sz="4100" dirty="0" smtClean="0"/>
              <a:t>Education Loan</a:t>
            </a:r>
          </a:p>
          <a:p>
            <a:pPr>
              <a:lnSpc>
                <a:spcPct val="110000"/>
              </a:lnSpc>
            </a:pPr>
            <a:r>
              <a:rPr lang="en-US" sz="4100" dirty="0" smtClean="0"/>
              <a:t>Marriage Loan</a:t>
            </a:r>
          </a:p>
          <a:p>
            <a:pPr>
              <a:lnSpc>
                <a:spcPct val="110000"/>
              </a:lnSpc>
            </a:pPr>
            <a:r>
              <a:rPr lang="en-US" sz="4100" dirty="0" smtClean="0"/>
              <a:t>Emergency Loan</a:t>
            </a:r>
          </a:p>
          <a:p>
            <a:pPr>
              <a:lnSpc>
                <a:spcPct val="110000"/>
              </a:lnSpc>
            </a:pPr>
            <a:r>
              <a:rPr lang="en-US" sz="4100" dirty="0" smtClean="0"/>
              <a:t>Housing Loan</a:t>
            </a:r>
          </a:p>
          <a:p>
            <a:pPr>
              <a:lnSpc>
                <a:spcPct val="110000"/>
              </a:lnSpc>
            </a:pPr>
            <a:r>
              <a:rPr lang="en-US" sz="4100" dirty="0" smtClean="0"/>
              <a:t>Establishment of School Loan</a:t>
            </a:r>
          </a:p>
          <a:p>
            <a:pPr>
              <a:lnSpc>
                <a:spcPct val="110000"/>
              </a:lnSpc>
            </a:pPr>
            <a:endParaRPr lang="en-US" sz="3200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41475" y="835966"/>
            <a:ext cx="676640" cy="91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5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6613</TotalTime>
  <Words>930</Words>
  <Application>Microsoft Office PowerPoint</Application>
  <PresentationFormat>Widescreen</PresentationFormat>
  <Paragraphs>258</Paragraphs>
  <Slides>46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Cambria</vt:lpstr>
      <vt:lpstr>Times New Roman</vt:lpstr>
      <vt:lpstr>Trebuchet MS</vt:lpstr>
      <vt:lpstr>Berlin</vt:lpstr>
      <vt:lpstr>Akhuwat Interest Free Microfinance (Qarz-a-Hassan – An Alternate Paradigm</vt:lpstr>
      <vt:lpstr>Microfinance</vt:lpstr>
      <vt:lpstr>Need for Microfinance</vt:lpstr>
      <vt:lpstr>Why an alternative paradigm is needed</vt:lpstr>
      <vt:lpstr>Akhuwat</vt:lpstr>
      <vt:lpstr>History</vt:lpstr>
      <vt:lpstr>Inspiration</vt:lpstr>
      <vt:lpstr>Core Principles</vt:lpstr>
      <vt:lpstr>Products</vt:lpstr>
      <vt:lpstr>FEW PHOTOGRAPHS OF BORROWERS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LOAN DISBURSEMENT METHODOLGY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Cost structure of Loans</vt:lpstr>
      <vt:lpstr>Performance Overview</vt:lpstr>
      <vt:lpstr>PowerPoint Presentation</vt:lpstr>
      <vt:lpstr>Performance Overview as on 31stMarch, 2018</vt:lpstr>
      <vt:lpstr>Progress Overview</vt:lpstr>
      <vt:lpstr>Progress Overview</vt:lpstr>
      <vt:lpstr>Progress Overview</vt:lpstr>
      <vt:lpstr>Impact Assessments</vt:lpstr>
      <vt:lpstr>Important Studies - I</vt:lpstr>
      <vt:lpstr>Important Studies - II</vt:lpstr>
      <vt:lpstr>How to replicate</vt:lpstr>
      <vt:lpstr>Issues in Replication</vt:lpstr>
      <vt:lpstr>Our Belief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Akhuwat Interest Free  Agri-Loans</dc:title>
  <dc:creator>AleemEB</dc:creator>
  <cp:lastModifiedBy>Dr. Amjad Saqib</cp:lastModifiedBy>
  <cp:revision>137</cp:revision>
  <cp:lastPrinted>2015-09-14T07:43:08Z</cp:lastPrinted>
  <dcterms:created xsi:type="dcterms:W3CDTF">2015-06-01T10:15:45Z</dcterms:created>
  <dcterms:modified xsi:type="dcterms:W3CDTF">2018-04-17T05:54:10Z</dcterms:modified>
</cp:coreProperties>
</file>